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31"/>
  </p:notesMasterIdLst>
  <p:sldIdLst>
    <p:sldId id="258" r:id="rId2"/>
    <p:sldId id="259" r:id="rId3"/>
    <p:sldId id="260" r:id="rId4"/>
    <p:sldId id="282" r:id="rId5"/>
    <p:sldId id="283" r:id="rId6"/>
    <p:sldId id="281" r:id="rId7"/>
    <p:sldId id="300" r:id="rId8"/>
    <p:sldId id="284" r:id="rId9"/>
    <p:sldId id="262" r:id="rId10"/>
    <p:sldId id="303" r:id="rId11"/>
    <p:sldId id="265" r:id="rId12"/>
    <p:sldId id="293" r:id="rId13"/>
    <p:sldId id="292" r:id="rId14"/>
    <p:sldId id="286" r:id="rId15"/>
    <p:sldId id="266" r:id="rId16"/>
    <p:sldId id="268" r:id="rId17"/>
    <p:sldId id="269" r:id="rId18"/>
    <p:sldId id="270" r:id="rId19"/>
    <p:sldId id="289" r:id="rId20"/>
    <p:sldId id="302" r:id="rId21"/>
    <p:sldId id="288" r:id="rId22"/>
    <p:sldId id="294" r:id="rId23"/>
    <p:sldId id="295" r:id="rId24"/>
    <p:sldId id="296" r:id="rId25"/>
    <p:sldId id="297" r:id="rId26"/>
    <p:sldId id="298" r:id="rId27"/>
    <p:sldId id="299" r:id="rId28"/>
    <p:sldId id="274" r:id="rId29"/>
    <p:sldId id="271" r:id="rId3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EE6BC-B1F7-43C6-8063-D0DE3BBE5614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3E4E1-E2F0-42C9-9859-BA6AF3FF02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E4E1-E2F0-42C9-9859-BA6AF3FF02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5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28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4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4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4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5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4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3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7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9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5D9817-023C-4920-8F0C-46D4A999D4E6}" type="datetimeFigureOut">
              <a:rPr lang="en-US" smtClean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98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.e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02B661-8C85-47E5-8D85-D403ABF88429}"/>
              </a:ext>
            </a:extLst>
          </p:cNvPr>
          <p:cNvSpPr/>
          <p:nvPr/>
        </p:nvSpPr>
        <p:spPr>
          <a:xfrm>
            <a:off x="533400" y="722241"/>
            <a:ext cx="8382000" cy="3200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Bài 18. </a:t>
            </a:r>
            <a:r>
              <a:rPr lang="nl-N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ĐỀU. HÌNH VUÔNG. HÌNH  LỤC GIÁC ĐỀU.</a:t>
            </a:r>
            <a:endParaRPr lang="vi-VN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A082C5-03D8-98D4-7447-CDDB47802D41}"/>
              </a:ext>
            </a:extLst>
          </p:cNvPr>
          <p:cNvSpPr/>
          <p:nvPr/>
        </p:nvSpPr>
        <p:spPr>
          <a:xfrm rot="10800000" flipV="1">
            <a:off x="553280" y="4648200"/>
            <a:ext cx="8382000" cy="1295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BE2E90-75C0-42DC-98FB-B0DCA1E3A3F7}"/>
              </a:ext>
            </a:extLst>
          </p:cNvPr>
          <p:cNvSpPr/>
          <p:nvPr/>
        </p:nvSpPr>
        <p:spPr>
          <a:xfrm>
            <a:off x="533400" y="152400"/>
            <a:ext cx="4114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8708-B509-445B-A735-9C79010BEC02}"/>
              </a:ext>
            </a:extLst>
          </p:cNvPr>
          <p:cNvSpPr/>
          <p:nvPr/>
        </p:nvSpPr>
        <p:spPr>
          <a:xfrm>
            <a:off x="457200" y="1587623"/>
            <a:ext cx="8129726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4.2(SGK . Tr 81)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tam giác đều có cạnh bằng 2cm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0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28600"/>
            <a:ext cx="624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HÌNH VUÔNG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DC24F-C11D-4CFB-8147-3B7B5778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0936"/>
            <a:ext cx="3181350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58D7F-9CB4-44A5-BA2D-5168D35A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85850"/>
            <a:ext cx="3905250" cy="234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803E70-58BE-467B-A5E6-B926FFAC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310108"/>
            <a:ext cx="3676650" cy="2124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BF1C22-1938-43A4-9722-1A85F5120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813964"/>
            <a:ext cx="28479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1B519-C139-4710-BCFA-6F53B114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8601"/>
            <a:ext cx="9601200" cy="4724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234E86-36ED-49FD-ACF4-78DB3CA67D26}"/>
              </a:ext>
            </a:extLst>
          </p:cNvPr>
          <p:cNvSpPr/>
          <p:nvPr/>
        </p:nvSpPr>
        <p:spPr>
          <a:xfrm>
            <a:off x="8080159" y="221943"/>
            <a:ext cx="1066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32969-385F-4A23-AF84-F52428698B46}"/>
              </a:ext>
            </a:extLst>
          </p:cNvPr>
          <p:cNvSpPr/>
          <p:nvPr/>
        </p:nvSpPr>
        <p:spPr>
          <a:xfrm>
            <a:off x="369985" y="76200"/>
            <a:ext cx="3821015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86E2F5-8D10-40BC-B748-09AAD15B2F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086E2F5-8D10-40BC-B748-09AAD15B2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7138C8-B85E-48C4-92A2-6389E9D02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7138C8-B85E-48C4-92A2-6389E9D02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42B617C6-053D-429C-89D9-9706B9FF2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20691"/>
            <a:ext cx="2002536" cy="206044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C811BFA-E0C2-47C7-B882-8B0FF73B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7392"/>
              </p:ext>
            </p:extLst>
          </p:nvPr>
        </p:nvGraphicFramePr>
        <p:xfrm>
          <a:off x="0" y="2618939"/>
          <a:ext cx="8991599" cy="3092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743">
                  <a:extLst>
                    <a:ext uri="{9D8B030D-6E8A-4147-A177-3AD203B41FA5}">
                      <a16:colId xmlns:a16="http://schemas.microsoft.com/office/drawing/2014/main" val="1927115856"/>
                    </a:ext>
                  </a:extLst>
                </a:gridCol>
                <a:gridCol w="1030857">
                  <a:extLst>
                    <a:ext uri="{9D8B030D-6E8A-4147-A177-3AD203B41FA5}">
                      <a16:colId xmlns:a16="http://schemas.microsoft.com/office/drawing/2014/main" val="385519614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818447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43261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1224307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chéo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970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B,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AB,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C, C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D, DA 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AC, BD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455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4cm, BC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4cm, DA = 4cm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5,65cm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5,65cm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808870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1135B3C6-4705-4EC2-B717-6C3C3A86C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478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C7524BA-68CE-49BA-9E5E-96264186E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157600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660FA9A-74A3-4580-85B3-BAD932CC1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198549"/>
              </p:ext>
            </p:extLst>
          </p:nvPr>
        </p:nvGraphicFramePr>
        <p:xfrm>
          <a:off x="2133600" y="4155982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920" imgH="253800" progId="Equation.DSMT4">
                  <p:embed/>
                </p:oleObj>
              </mc:Choice>
              <mc:Fallback>
                <p:oleObj name="Equation" r:id="rId7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4155982"/>
                        <a:ext cx="1295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10CC61D-3691-4542-B73A-4F17597A5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749653"/>
              </p:ext>
            </p:extLst>
          </p:nvPr>
        </p:nvGraphicFramePr>
        <p:xfrm>
          <a:off x="2133600" y="4705308"/>
          <a:ext cx="1327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253800" progId="Equation.DSMT4">
                  <p:embed/>
                </p:oleObj>
              </mc:Choice>
              <mc:Fallback>
                <p:oleObj name="Equation" r:id="rId9" imgW="104112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660FA9A-74A3-4580-85B3-BAD932CC1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0" y="4705308"/>
                        <a:ext cx="13271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CB45464-1A67-4393-9510-BB777B74A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23573"/>
              </p:ext>
            </p:extLst>
          </p:nvPr>
        </p:nvGraphicFramePr>
        <p:xfrm>
          <a:off x="2457450" y="3098800"/>
          <a:ext cx="1003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253800" progId="Equation.DSMT4">
                  <p:embed/>
                </p:oleObj>
              </mc:Choice>
              <mc:Fallback>
                <p:oleObj name="Equation" r:id="rId11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57450" y="3098800"/>
                        <a:ext cx="1003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639D540-8FAF-4F04-9D0A-A02264665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76667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36405407-1009-4EE0-BDC2-9483F3B17797}"/>
              </a:ext>
            </a:extLst>
          </p:cNvPr>
          <p:cNvSpPr/>
          <p:nvPr/>
        </p:nvSpPr>
        <p:spPr>
          <a:xfrm>
            <a:off x="1077897" y="2962247"/>
            <a:ext cx="1066800" cy="1184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149EE7-68A7-4A09-966C-D646830263E9}"/>
              </a:ext>
            </a:extLst>
          </p:cNvPr>
          <p:cNvSpPr/>
          <p:nvPr/>
        </p:nvSpPr>
        <p:spPr>
          <a:xfrm>
            <a:off x="2144697" y="2990904"/>
            <a:ext cx="1828800" cy="11841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FABCE8-339F-4908-A664-DFDBE8302BAF}"/>
              </a:ext>
            </a:extLst>
          </p:cNvPr>
          <p:cNvSpPr/>
          <p:nvPr/>
        </p:nvSpPr>
        <p:spPr>
          <a:xfrm>
            <a:off x="3973497" y="2971801"/>
            <a:ext cx="3048000" cy="11841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763C73-3EDF-4124-8B19-2A50229428BD}"/>
              </a:ext>
            </a:extLst>
          </p:cNvPr>
          <p:cNvSpPr/>
          <p:nvPr/>
        </p:nvSpPr>
        <p:spPr>
          <a:xfrm>
            <a:off x="7021497" y="2981204"/>
            <a:ext cx="1981199" cy="11841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DC6F9E-A98E-4F0A-B846-17CBFA1CAB47}"/>
              </a:ext>
            </a:extLst>
          </p:cNvPr>
          <p:cNvSpPr/>
          <p:nvPr/>
        </p:nvSpPr>
        <p:spPr>
          <a:xfrm>
            <a:off x="1110119" y="4174638"/>
            <a:ext cx="2895600" cy="15558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1201BA-EE5D-4A74-9A3A-289C11EDC4E4}"/>
              </a:ext>
            </a:extLst>
          </p:cNvPr>
          <p:cNvSpPr/>
          <p:nvPr/>
        </p:nvSpPr>
        <p:spPr>
          <a:xfrm>
            <a:off x="3973497" y="4170012"/>
            <a:ext cx="3048000" cy="1555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B79A01-60A0-4566-A2A0-5B9B6CDEBF6E}"/>
              </a:ext>
            </a:extLst>
          </p:cNvPr>
          <p:cNvSpPr/>
          <p:nvPr/>
        </p:nvSpPr>
        <p:spPr>
          <a:xfrm>
            <a:off x="7032594" y="4184224"/>
            <a:ext cx="1981199" cy="1555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447800"/>
            <a:ext cx="8725525" cy="404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Mỗi nhóm hoàn thành yêu cầu của HĐ 2 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điền kết quả vào bảng trên phiếu học tập.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81000" y="685800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752600" y="152400"/>
            <a:ext cx="66294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563F2B-7086-465D-A07A-A84ACC185EC7}"/>
              </a:ext>
            </a:extLst>
          </p:cNvPr>
          <p:cNvSpPr/>
          <p:nvPr/>
        </p:nvSpPr>
        <p:spPr>
          <a:xfrm>
            <a:off x="7811125" y="1981200"/>
            <a:ext cx="1219200" cy="6032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</a:t>
            </a:r>
          </a:p>
        </p:txBody>
      </p:sp>
    </p:spTree>
    <p:extLst>
      <p:ext uri="{BB962C8B-B14F-4D97-AF65-F5344CB8AC3E}">
        <p14:creationId xmlns:p14="http://schemas.microsoft.com/office/powerpoint/2010/main" val="725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3276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+mj-lt"/>
              </a:rPr>
              <a:t>CÁCH VẼ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5A248-0B49-4D2D-8489-D1DD4DCD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886"/>
            <a:ext cx="9144000" cy="550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C7E92-AB66-4390-8652-6EB046C5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66800"/>
            <a:ext cx="9601200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65A2A6-3A1E-4712-96A5-0FC631670774}"/>
              </a:ext>
            </a:extLst>
          </p:cNvPr>
          <p:cNvSpPr/>
          <p:nvPr/>
        </p:nvSpPr>
        <p:spPr>
          <a:xfrm>
            <a:off x="8305800" y="1143000"/>
            <a:ext cx="990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7F1FB-1ACD-4750-A884-8A79D800F1E7}"/>
              </a:ext>
            </a:extLst>
          </p:cNvPr>
          <p:cNvSpPr txBox="1"/>
          <p:nvPr/>
        </p:nvSpPr>
        <p:spPr>
          <a:xfrm>
            <a:off x="381000" y="152400"/>
            <a:ext cx="4114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381000" y="228600"/>
            <a:ext cx="228600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PHẨM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19D05-5547-4AF8-9426-0EBF0BC9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531"/>
            <a:ext cx="8763000" cy="25956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223EB-B652-48F7-A59C-9E9F6980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1" y="304800"/>
            <a:ext cx="9144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CC1BA5-E7EF-4619-ABF2-1B2AC7F3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162800" cy="388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9EDD7-0CE0-42F1-B844-3B2ED47F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62400"/>
            <a:ext cx="7010400" cy="28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02215"/>
            <a:ext cx="8763000" cy="1163657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§18: HÌNH TAM GIÁC ĐỀU. HÌNH VUÔNG. HÌNH  LỤC GIÁC ĐỀU.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ạch Lục Giác Và Ứng Dụng Trong Trang Trí Tạo Điểm Nhấn - Gạch Nét">
            <a:extLst>
              <a:ext uri="{FF2B5EF4-FFF2-40B4-BE49-F238E27FC236}">
                <a16:creationId xmlns:a16="http://schemas.microsoft.com/office/drawing/2014/main" id="{54F25E23-6FED-4FF9-BD49-5077527216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13" y="3377843"/>
            <a:ext cx="2909885" cy="255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B2537-5425-40E3-BEEA-DFFA290F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59464"/>
            <a:ext cx="8382000" cy="1782128"/>
          </a:xfrm>
          <a:prstGeom prst="rect">
            <a:avLst/>
          </a:prstGeom>
        </p:spPr>
      </p:pic>
      <p:pic>
        <p:nvPicPr>
          <p:cNvPr id="8" name="Picture 7" descr="Tại sao nền nhà đổ mồ hôi? Biện pháp khắc phục nền nhà đổ mồ hôi hiệu quả |  Siêu thị nhà mẫu">
            <a:extLst>
              <a:ext uri="{FF2B5EF4-FFF2-40B4-BE49-F238E27FC236}">
                <a16:creationId xmlns:a16="http://schemas.microsoft.com/office/drawing/2014/main" id="{9D43CD2B-20C0-4D9A-A699-48152627FE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06" y="3411245"/>
            <a:ext cx="2819400" cy="248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20 mẫu Gạch Ốp Tường Bếp đẹp 2021, giá tốt cho tường nhà &amp; Cách phối">
            <a:extLst>
              <a:ext uri="{FF2B5EF4-FFF2-40B4-BE49-F238E27FC236}">
                <a16:creationId xmlns:a16="http://schemas.microsoft.com/office/drawing/2014/main" id="{DAA1BC0C-FF6C-48E2-A188-438AC1F0417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" y="3352800"/>
            <a:ext cx="2924175" cy="262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BE2E90-75C0-42DC-98FB-B0DCA1E3A3F7}"/>
              </a:ext>
            </a:extLst>
          </p:cNvPr>
          <p:cNvSpPr/>
          <p:nvPr/>
        </p:nvSpPr>
        <p:spPr>
          <a:xfrm>
            <a:off x="533400" y="152400"/>
            <a:ext cx="4114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8708-B509-445B-A735-9C79010BEC02}"/>
              </a:ext>
            </a:extLst>
          </p:cNvPr>
          <p:cNvSpPr/>
          <p:nvPr/>
        </p:nvSpPr>
        <p:spPr>
          <a:xfrm>
            <a:off x="457200" y="1587623"/>
            <a:ext cx="8129726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4.3(SGK . Tr 81)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vuông  có cạnh bằng 5cm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6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2D8A7E-E14F-4A3A-9AAB-1B6CE2AC4544}"/>
              </a:ext>
            </a:extLst>
          </p:cNvPr>
          <p:cNvSpPr txBox="1"/>
          <p:nvPr/>
        </p:nvSpPr>
        <p:spPr>
          <a:xfrm>
            <a:off x="381000" y="228600"/>
            <a:ext cx="7239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HÌNH 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LỤC GIÁC ĐỀU</a:t>
            </a:r>
            <a:endParaRPr lang="en-US" sz="36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57353-0895-44FF-9D11-49405F3A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815" y="1066800"/>
            <a:ext cx="9144000" cy="32003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E3D361-64C1-42AB-8D1B-6D78DA82CDA8}"/>
              </a:ext>
            </a:extLst>
          </p:cNvPr>
          <p:cNvSpPr/>
          <p:nvPr/>
        </p:nvSpPr>
        <p:spPr>
          <a:xfrm>
            <a:off x="6550785" y="3624091"/>
            <a:ext cx="2438400" cy="643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5DE43EF-EB86-4688-ACD7-414F35569437}"/>
              </a:ext>
            </a:extLst>
          </p:cNvPr>
          <p:cNvSpPr/>
          <p:nvPr/>
        </p:nvSpPr>
        <p:spPr>
          <a:xfrm>
            <a:off x="1214838" y="4470863"/>
            <a:ext cx="1066800" cy="9144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3FD819F-9769-43D1-B445-F21FDEE656D7}"/>
              </a:ext>
            </a:extLst>
          </p:cNvPr>
          <p:cNvSpPr/>
          <p:nvPr/>
        </p:nvSpPr>
        <p:spPr>
          <a:xfrm>
            <a:off x="2281638" y="4470864"/>
            <a:ext cx="1066800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36A4D67-E2BB-4B90-8C3D-464A6BF9B9B8}"/>
              </a:ext>
            </a:extLst>
          </p:cNvPr>
          <p:cNvSpPr/>
          <p:nvPr/>
        </p:nvSpPr>
        <p:spPr>
          <a:xfrm>
            <a:off x="1760697" y="5377865"/>
            <a:ext cx="1066800" cy="9144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9B72908F-01D2-40FF-9B29-E951A42977BA}"/>
              </a:ext>
            </a:extLst>
          </p:cNvPr>
          <p:cNvSpPr/>
          <p:nvPr/>
        </p:nvSpPr>
        <p:spPr>
          <a:xfrm>
            <a:off x="1219200" y="5374166"/>
            <a:ext cx="1066800" cy="9144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erge 11">
            <a:extLst>
              <a:ext uri="{FF2B5EF4-FFF2-40B4-BE49-F238E27FC236}">
                <a16:creationId xmlns:a16="http://schemas.microsoft.com/office/drawing/2014/main" id="{9D265794-4A1D-47B2-830F-B9DAF397992D}"/>
              </a:ext>
            </a:extLst>
          </p:cNvPr>
          <p:cNvSpPr/>
          <p:nvPr/>
        </p:nvSpPr>
        <p:spPr>
          <a:xfrm>
            <a:off x="1752600" y="4453108"/>
            <a:ext cx="1066800" cy="914400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B0023C51-6657-423B-AC46-1998AE11BDC3}"/>
              </a:ext>
            </a:extLst>
          </p:cNvPr>
          <p:cNvSpPr/>
          <p:nvPr/>
        </p:nvSpPr>
        <p:spPr>
          <a:xfrm>
            <a:off x="2294097" y="5385263"/>
            <a:ext cx="1066800" cy="91440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4DDCAA-3B40-49E5-80F3-774EF108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70" y="4114800"/>
            <a:ext cx="2764536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C08B16-4EED-4D30-8BD6-DB20FAED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9478"/>
            <a:ext cx="8915400" cy="25429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10C795-6900-4007-BB19-24D19F59D9AD}"/>
              </a:ext>
            </a:extLst>
          </p:cNvPr>
          <p:cNvSpPr/>
          <p:nvPr/>
        </p:nvSpPr>
        <p:spPr>
          <a:xfrm>
            <a:off x="381000" y="509478"/>
            <a:ext cx="29337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7892A-6F52-4093-9D63-43D49B850088}"/>
              </a:ext>
            </a:extLst>
          </p:cNvPr>
          <p:cNvSpPr/>
          <p:nvPr/>
        </p:nvSpPr>
        <p:spPr>
          <a:xfrm>
            <a:off x="138714" y="2442839"/>
            <a:ext cx="14859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0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99ACEF-C21C-4087-B63A-937055C5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00183"/>
            <a:ext cx="9144000" cy="3277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0671CF-FF3F-4A3B-9FBB-6CF2E1798D58}"/>
              </a:ext>
            </a:extLst>
          </p:cNvPr>
          <p:cNvSpPr txBox="1"/>
          <p:nvPr/>
        </p:nvSpPr>
        <p:spPr>
          <a:xfrm>
            <a:off x="381000" y="152400"/>
            <a:ext cx="4114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584BB-89F5-47AB-A2BF-EF6CBA5C9421}"/>
              </a:ext>
            </a:extLst>
          </p:cNvPr>
          <p:cNvSpPr/>
          <p:nvPr/>
        </p:nvSpPr>
        <p:spPr>
          <a:xfrm>
            <a:off x="609600" y="2200183"/>
            <a:ext cx="4495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EED52B-38DF-4144-AC79-B4587DAE2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83" y="178941"/>
            <a:ext cx="2819400" cy="17430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FEAB4B-D00D-4398-9945-0353BA2F427F}"/>
              </a:ext>
            </a:extLst>
          </p:cNvPr>
          <p:cNvCxnSpPr/>
          <p:nvPr/>
        </p:nvCxnSpPr>
        <p:spPr>
          <a:xfrm flipH="1">
            <a:off x="6934200" y="1828800"/>
            <a:ext cx="533400" cy="1371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285CA6-91DF-4E4F-BCA0-5C45EAE6D22E}"/>
              </a:ext>
            </a:extLst>
          </p:cNvPr>
          <p:cNvCxnSpPr>
            <a:cxnSpLocks/>
          </p:cNvCxnSpPr>
          <p:nvPr/>
        </p:nvCxnSpPr>
        <p:spPr>
          <a:xfrm>
            <a:off x="7467600" y="1828800"/>
            <a:ext cx="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BD7938-677D-4CF9-8277-6085540D16C4}"/>
              </a:ext>
            </a:extLst>
          </p:cNvPr>
          <p:cNvCxnSpPr/>
          <p:nvPr/>
        </p:nvCxnSpPr>
        <p:spPr>
          <a:xfrm>
            <a:off x="7467600" y="1828800"/>
            <a:ext cx="60960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7C770A-7B14-44F8-B5D4-7BDF5BF141BF}"/>
              </a:ext>
            </a:extLst>
          </p:cNvPr>
          <p:cNvCxnSpPr/>
          <p:nvPr/>
        </p:nvCxnSpPr>
        <p:spPr>
          <a:xfrm flipH="1">
            <a:off x="7239000" y="1922016"/>
            <a:ext cx="228600" cy="19146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F2EDFE6-F100-476D-BECA-9C43F970078D}"/>
              </a:ext>
            </a:extLst>
          </p:cNvPr>
          <p:cNvSpPr/>
          <p:nvPr/>
        </p:nvSpPr>
        <p:spPr>
          <a:xfrm>
            <a:off x="800100" y="-26633"/>
            <a:ext cx="7848600" cy="1524000"/>
          </a:xfrm>
          <a:prstGeom prst="wedgeEllipseCallout">
            <a:avLst>
              <a:gd name="adj1" fmla="val 17513"/>
              <a:gd name="adj2" fmla="val 772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ảnh lục giác đều trong thực 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2DF596-4F41-4C5B-947D-185F539F5BBA}"/>
              </a:ext>
            </a:extLst>
          </p:cNvPr>
          <p:cNvSpPr/>
          <p:nvPr/>
        </p:nvSpPr>
        <p:spPr>
          <a:xfrm>
            <a:off x="2209799" y="114300"/>
            <a:ext cx="5029200" cy="1219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lục giác đều trong thực tế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30B7E-C403-49F0-A354-935A8162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" y="1474433"/>
            <a:ext cx="2847975" cy="2276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EC3835-E69F-4828-8B08-BA17444B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590" y="2207858"/>
            <a:ext cx="3962401" cy="30860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4AAF2F-06F9-47A3-8327-D2B8A8446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73" y="3816611"/>
            <a:ext cx="3890963" cy="29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487E14-32FB-428C-99AC-A9598536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57200"/>
            <a:ext cx="5248275" cy="392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5CEAD-CD20-4FEB-A205-CAE41381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581025"/>
            <a:ext cx="29337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9CDCEC-1184-451E-A417-6B188BB1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86582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6BDE5F-0B42-410A-ABD6-8032F9F6937D}"/>
              </a:ext>
            </a:extLst>
          </p:cNvPr>
          <p:cNvSpPr/>
          <p:nvPr/>
        </p:nvSpPr>
        <p:spPr>
          <a:xfrm>
            <a:off x="152400" y="76200"/>
            <a:ext cx="1219200" cy="8382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latin typeface="+mj-lt"/>
              </a:rPr>
              <a:t>Giải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07631-4FE6-47A0-AE03-C34FCDA4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8" y="1047564"/>
            <a:ext cx="4297902" cy="2610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5E50A-95D1-433D-AE4C-792488A01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9783"/>
            <a:ext cx="4145502" cy="2607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F6B5D-7D90-4E37-B67D-C7D9643F3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5177"/>
            <a:ext cx="4953000" cy="26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4008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CỦNG CỐ &amp; DẶN DÒ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50EB90-42C9-400A-A3A6-9D5ED0EDA3EC}"/>
              </a:ext>
            </a:extLst>
          </p:cNvPr>
          <p:cNvSpPr/>
          <p:nvPr/>
        </p:nvSpPr>
        <p:spPr>
          <a:xfrm>
            <a:off x="762000" y="1447800"/>
            <a:ext cx="8077200" cy="525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Luyện vẽ tam giác đều, hình vuông, lục giác đều.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bài tập: </a:t>
            </a: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4.5 </a:t>
            </a: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 giấy A</a:t>
            </a:r>
            <a:r>
              <a:rPr lang="pt-BR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nộp vào buổi học sau.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4.7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(SGK-tr82).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19: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thưởng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GV).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3" y="15536"/>
            <a:ext cx="9144000" cy="68424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3917" y="533400"/>
            <a:ext cx="8915400" cy="2194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    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F0544-45FE-4FD3-8CF8-3E21D871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" y="1143000"/>
            <a:ext cx="8955834" cy="28956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0927D51-AF7F-4C77-9855-D74414CDDC6F}"/>
              </a:ext>
            </a:extLst>
          </p:cNvPr>
          <p:cNvSpPr/>
          <p:nvPr/>
        </p:nvSpPr>
        <p:spPr>
          <a:xfrm>
            <a:off x="2438400" y="4800600"/>
            <a:ext cx="3124200" cy="914400"/>
          </a:xfrm>
          <a:prstGeom prst="wedgeEllipseCallout">
            <a:avLst>
              <a:gd name="adj1" fmla="val 6547"/>
              <a:gd name="adj2" fmla="val -1951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tam giác </a:t>
            </a:r>
            <a:r>
              <a:rPr lang="vi-VN" sz="2400" u="sng" dirty="0"/>
              <a:t>đề</a:t>
            </a:r>
            <a:r>
              <a:rPr lang="vi-VN" sz="2400" dirty="0"/>
              <a:t>u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8ED587-60C0-4B92-921F-AE113C4AA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682" y="4114800"/>
            <a:ext cx="1914525" cy="14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0DC7B-50B8-4034-9CC8-2FEF970C327E}"/>
              </a:ext>
            </a:extLst>
          </p:cNvPr>
          <p:cNvSpPr txBox="1"/>
          <p:nvPr/>
        </p:nvSpPr>
        <p:spPr>
          <a:xfrm>
            <a:off x="381000" y="228600"/>
            <a:ext cx="6248400" cy="646331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vi-VN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TAM GIÁC ĐỀU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5920555-1ACA-4FD7-8E61-A37C92AB7C5E}"/>
              </a:ext>
            </a:extLst>
          </p:cNvPr>
          <p:cNvSpPr/>
          <p:nvPr/>
        </p:nvSpPr>
        <p:spPr>
          <a:xfrm>
            <a:off x="533400" y="152400"/>
            <a:ext cx="7848600" cy="1524000"/>
          </a:xfrm>
          <a:prstGeom prst="wedgeEllipseCallout">
            <a:avLst>
              <a:gd name="adj1" fmla="val 10613"/>
              <a:gd name="adj2" fmla="val 8539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ảnh tam giác đều trong thực 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679F9-CDB2-4694-B27D-3ED8AE0D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7" y="1765243"/>
            <a:ext cx="35052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116CD-F24A-4B37-94FF-63365B36D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69" y="1633928"/>
            <a:ext cx="2371239" cy="1846489"/>
          </a:xfrm>
          <a:prstGeom prst="rect">
            <a:avLst/>
          </a:prstGeom>
        </p:spPr>
      </p:pic>
      <p:pic>
        <p:nvPicPr>
          <p:cNvPr id="1028" name="Picture 4" descr="Đồ Chơi Rubik Tam Giác 3x3x3 (No 330)">
            <a:extLst>
              <a:ext uri="{FF2B5EF4-FFF2-40B4-BE49-F238E27FC236}">
                <a16:creationId xmlns:a16="http://schemas.microsoft.com/office/drawing/2014/main" id="{CE92D3E4-49CA-4FE9-BB82-6B8DF94E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63644"/>
            <a:ext cx="3724277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96CD51-1E79-489A-BDE4-97ECB5EFB90C}"/>
              </a:ext>
            </a:extLst>
          </p:cNvPr>
          <p:cNvSpPr/>
          <p:nvPr/>
        </p:nvSpPr>
        <p:spPr>
          <a:xfrm>
            <a:off x="1943100" y="287111"/>
            <a:ext cx="5029200" cy="1219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tam giác đều trong thực tế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25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1852B-8DE1-47AC-806E-6F1123E5EDF2}"/>
              </a:ext>
            </a:extLst>
          </p:cNvPr>
          <p:cNvSpPr txBox="1"/>
          <p:nvPr/>
        </p:nvSpPr>
        <p:spPr>
          <a:xfrm>
            <a:off x="457200" y="381000"/>
            <a:ext cx="8458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endParaRPr lang="vi-VN" sz="3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54EF2-8D1A-4AD8-B246-A4B1E50CB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09600"/>
            <a:ext cx="2404872" cy="2185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287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39BE2E-DE31-4AC3-BBAE-9270D7C97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56344"/>
              </p:ext>
            </p:extLst>
          </p:nvPr>
        </p:nvGraphicFramePr>
        <p:xfrm>
          <a:off x="560298" y="3094038"/>
          <a:ext cx="7956576" cy="327577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387488">
                  <a:extLst>
                    <a:ext uri="{9D8B030D-6E8A-4147-A177-3AD203B41FA5}">
                      <a16:colId xmlns:a16="http://schemas.microsoft.com/office/drawing/2014/main" val="41135520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09036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98622400"/>
                    </a:ext>
                  </a:extLst>
                </a:gridCol>
                <a:gridCol w="2682888">
                  <a:extLst>
                    <a:ext uri="{9D8B030D-6E8A-4147-A177-3AD203B41FA5}">
                      <a16:colId xmlns:a16="http://schemas.microsoft.com/office/drawing/2014/main" val="4167445880"/>
                    </a:ext>
                  </a:extLst>
                </a:gridCol>
              </a:tblGrid>
              <a:tr h="262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Đỉnh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Góc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Cạnh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28529"/>
                  </a:ext>
                </a:extLst>
              </a:tr>
              <a:tr h="81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</a:rPr>
                        <a:t>Tên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A, B, 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AB, AC, BC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441486"/>
                  </a:ext>
                </a:extLst>
              </a:tr>
              <a:tr h="205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</a:rPr>
                        <a:t>Số đo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AB =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 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AC =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BC =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 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2826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032969-385F-4A23-AF84-F52428698B46}"/>
              </a:ext>
            </a:extLst>
          </p:cNvPr>
          <p:cNvSpPr/>
          <p:nvPr/>
        </p:nvSpPr>
        <p:spPr>
          <a:xfrm>
            <a:off x="542543" y="233041"/>
            <a:ext cx="3821015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4D82C7-3741-4F75-817F-E03EE02CD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27249"/>
              </p:ext>
            </p:extLst>
          </p:nvPr>
        </p:nvGraphicFramePr>
        <p:xfrm>
          <a:off x="4000239" y="363976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53800" progId="Equation.DSMT4">
                  <p:embed/>
                </p:oleObj>
              </mc:Choice>
              <mc:Fallback>
                <p:oleObj name="Equation" r:id="rId2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239" y="3639760"/>
                        <a:ext cx="91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86E2F5-8D10-40BC-B748-09AAD15B2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45751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7138C8-B85E-48C4-92A2-6389E9D02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42004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C4160C0-5865-4C54-887F-BF6695D53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16819"/>
              </p:ext>
            </p:extLst>
          </p:nvPr>
        </p:nvGraphicFramePr>
        <p:xfrm>
          <a:off x="4000239" y="4506343"/>
          <a:ext cx="990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761760" progId="Equation.DSMT4">
                  <p:embed/>
                </p:oleObj>
              </mc:Choice>
              <mc:Fallback>
                <p:oleObj name="Equation" r:id="rId7" imgW="5205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0239" y="4506343"/>
                        <a:ext cx="9906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290BCF-56DF-4B12-B451-55543CEDD15A}"/>
              </a:ext>
            </a:extLst>
          </p:cNvPr>
          <p:cNvSpPr/>
          <p:nvPr/>
        </p:nvSpPr>
        <p:spPr>
          <a:xfrm>
            <a:off x="1988384" y="3527683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60E2D3-5363-4226-8FEF-4E147B3ADBBF}"/>
              </a:ext>
            </a:extLst>
          </p:cNvPr>
          <p:cNvSpPr/>
          <p:nvPr/>
        </p:nvSpPr>
        <p:spPr>
          <a:xfrm>
            <a:off x="3267201" y="3508816"/>
            <a:ext cx="25654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091CE-6EAC-4D2A-BB62-8AE55B05A14C}"/>
              </a:ext>
            </a:extLst>
          </p:cNvPr>
          <p:cNvSpPr/>
          <p:nvPr/>
        </p:nvSpPr>
        <p:spPr>
          <a:xfrm>
            <a:off x="5844533" y="3527683"/>
            <a:ext cx="2708288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5B2AD-A8D5-477A-A7EA-C343880CBCC8}"/>
              </a:ext>
            </a:extLst>
          </p:cNvPr>
          <p:cNvSpPr/>
          <p:nvPr/>
        </p:nvSpPr>
        <p:spPr>
          <a:xfrm>
            <a:off x="1969224" y="4307565"/>
            <a:ext cx="1295400" cy="2057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42FB6-1BF2-4C18-8D77-AD861BD7144B}"/>
              </a:ext>
            </a:extLst>
          </p:cNvPr>
          <p:cNvSpPr/>
          <p:nvPr/>
        </p:nvSpPr>
        <p:spPr>
          <a:xfrm>
            <a:off x="3294441" y="4312413"/>
            <a:ext cx="2565400" cy="2057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8DCEEB-A225-42B0-B5E0-4198F93C49B3}"/>
              </a:ext>
            </a:extLst>
          </p:cNvPr>
          <p:cNvSpPr/>
          <p:nvPr/>
        </p:nvSpPr>
        <p:spPr>
          <a:xfrm>
            <a:off x="5885696" y="4312413"/>
            <a:ext cx="2708288" cy="2025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28D986-351B-49F1-BAC1-1F34152543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419539"/>
            <a:ext cx="2404872" cy="218541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52936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785" y="1447800"/>
            <a:ext cx="8725525" cy="404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Mỗi nhóm hoàn thành yêu cầu của HĐ 2 và điền kết quả vào bảng trên phiếu học tập.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81000" y="685800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752600" y="152400"/>
            <a:ext cx="66294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8524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5BA10-8083-4881-BC4E-93ADBC96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9" y="762000"/>
            <a:ext cx="9144000" cy="601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0DC88-EF64-4387-9710-B81D1DB6F464}"/>
              </a:ext>
            </a:extLst>
          </p:cNvPr>
          <p:cNvSpPr txBox="1"/>
          <p:nvPr/>
        </p:nvSpPr>
        <p:spPr>
          <a:xfrm>
            <a:off x="152400" y="7203"/>
            <a:ext cx="3276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+mj-lt"/>
              </a:rPr>
              <a:t>CÁCH VẼ</a:t>
            </a:r>
          </a:p>
        </p:txBody>
      </p:sp>
    </p:spTree>
    <p:extLst>
      <p:ext uri="{BB962C8B-B14F-4D97-AF65-F5344CB8AC3E}">
        <p14:creationId xmlns:p14="http://schemas.microsoft.com/office/powerpoint/2010/main" val="29028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81000" y="1480"/>
            <a:ext cx="8229600" cy="2970320"/>
          </a:xfrm>
          <a:prstGeom prst="cloudCallout">
            <a:avLst>
              <a:gd name="adj1" fmla="val 40560"/>
              <a:gd name="adj2" fmla="val -7657"/>
            </a:avLst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hãy k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iểm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lại hình vừa vẽ, xem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 tam giác ABC có bằng nhau không?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vi-VN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AE780E-0004-43DF-A8B7-2143EC47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87201"/>
            <a:ext cx="5638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2728</TotalTime>
  <Words>956</Words>
  <Application>Microsoft Office PowerPoint</Application>
  <PresentationFormat>On-screen Show (4:3)</PresentationFormat>
  <Paragraphs>453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Century Gothic</vt:lpstr>
      <vt:lpstr>Tahoma</vt:lpstr>
      <vt:lpstr>Times New Roman</vt:lpstr>
      <vt:lpstr>Wingdings 3</vt:lpstr>
      <vt:lpstr>Slice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&amp;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Administrator</cp:lastModifiedBy>
  <cp:revision>320</cp:revision>
  <dcterms:created xsi:type="dcterms:W3CDTF">2020-08-05T03:57:15Z</dcterms:created>
  <dcterms:modified xsi:type="dcterms:W3CDTF">2025-11-04T15:51:50Z</dcterms:modified>
</cp:coreProperties>
</file>