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20"/>
  </p:notesMasterIdLst>
  <p:sldIdLst>
    <p:sldId id="344" r:id="rId16"/>
    <p:sldId id="345" r:id="rId17"/>
    <p:sldId id="311" r:id="rId18"/>
    <p:sldId id="315" r:id="rId19"/>
    <p:sldId id="313" r:id="rId21"/>
    <p:sldId id="317" r:id="rId22"/>
    <p:sldId id="319" r:id="rId23"/>
    <p:sldId id="302" r:id="rId24"/>
    <p:sldId id="323" r:id="rId25"/>
    <p:sldId id="325" r:id="rId26"/>
    <p:sldId id="327" r:id="rId27"/>
    <p:sldId id="309" r:id="rId28"/>
    <p:sldId id="331" r:id="rId29"/>
    <p:sldId id="329" r:id="rId30"/>
    <p:sldId id="335" r:id="rId31"/>
    <p:sldId id="337" r:id="rId32"/>
    <p:sldId id="339" r:id="rId33"/>
    <p:sldId id="333" r:id="rId34"/>
    <p:sldId id="265" r:id="rId35"/>
    <p:sldId id="266" r:id="rId36"/>
    <p:sldId id="267" r:id="rId37"/>
    <p:sldId id="341" r:id="rId38"/>
    <p:sldId id="348" r:id="rId39"/>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p:normalViewPr>
  <p:slideViewPr>
    <p:cSldViewPr snapToGrid="0" showGuides="1">
      <p:cViewPr varScale="1">
        <p:scale>
          <a:sx n="48" d="100"/>
          <a:sy n="48" d="100"/>
        </p:scale>
        <p:origin x="713" y="41"/>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slide" Target="slides/slide16.xml"/><Relationship Id="rId31" Type="http://schemas.openxmlformats.org/officeDocument/2006/relationships/slide" Target="slides/slide15.xml"/><Relationship Id="rId30" Type="http://schemas.openxmlformats.org/officeDocument/2006/relationships/slide" Target="slides/slide14.xml"/><Relationship Id="rId3" Type="http://schemas.openxmlformats.org/officeDocument/2006/relationships/slideMaster" Target="slideMasters/slideMaster2.xml"/><Relationship Id="rId29" Type="http://schemas.openxmlformats.org/officeDocument/2006/relationships/slide" Target="slides/slide13.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A81CF-8484-4A17-82CC-CE3250585F9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EF0C6-CCB8-46EE-982E-079F8F6A51A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F78A17-22B7-45FF-B25B-4CC9040B14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F78A17-22B7-45FF-B25B-4CC9040B14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F78A17-22B7-45FF-B25B-4CC9040B14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8A17-22B7-45FF-B25B-4CC9040B14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F78A17-22B7-45FF-B25B-4CC9040B14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BDA7-2D07-4250-A8BD-6DADA9E3FE82}" type="slidenum">
              <a:rPr lang="en-US" smtClean="0"/>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8A17-22B7-45FF-B25B-4CC9040B14B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DA7-2D07-4250-A8BD-6DADA9E3FE8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8A17-22B7-45FF-B25B-4CC9040B14B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DA7-2D07-4250-A8BD-6DADA9E3FE8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5.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4.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0.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media" Target="file:///E:\GA%20&#272;I&#7878;N%20T&#7916;\_Cau-Phu-Dinh_Tiet-91.1.ppt\Em%20t483.mp3" TargetMode="External"/><Relationship Id="rId3" Type="http://schemas.openxmlformats.org/officeDocument/2006/relationships/audio" Target="file:///E:\GA%20&#272;I&#7878;N%20T&#7916;\_Cau-Phu-Dinh_Tiet-91.1.ppt\Em%20t483.mp3" TargetMode="External"/><Relationship Id="rId2" Type="http://schemas.openxmlformats.org/officeDocument/2006/relationships/image" Target="../media/image26.GIF"/><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90"/>
          <p:cNvPicPr>
            <a:picLocks noChangeAspect="1" noChangeArrowheads="1"/>
          </p:cNvPicPr>
          <p:nvPr/>
        </p:nvPicPr>
        <p:blipFill>
          <a:blip r:embed="rId1"/>
          <a:srcRect/>
          <a:stretch>
            <a:fillRect/>
          </a:stretch>
        </p:blipFill>
        <p:spPr bwMode="auto">
          <a:xfrm>
            <a:off x="1524000" y="0"/>
            <a:ext cx="9144000" cy="6858000"/>
          </a:xfrm>
          <a:prstGeom prst="rect">
            <a:avLst/>
          </a:prstGeom>
          <a:noFill/>
        </p:spPr>
      </p:pic>
      <p:grpSp>
        <p:nvGrpSpPr>
          <p:cNvPr id="4" name="Group 22"/>
          <p:cNvGrpSpPr/>
          <p:nvPr/>
        </p:nvGrpSpPr>
        <p:grpSpPr bwMode="auto">
          <a:xfrm>
            <a:off x="2743200" y="1084331"/>
            <a:ext cx="6705600" cy="1887701"/>
            <a:chOff x="786" y="1736"/>
            <a:chExt cx="2154" cy="2187"/>
          </a:xfrm>
        </p:grpSpPr>
        <p:grpSp>
          <p:nvGrpSpPr>
            <p:cNvPr id="5" name="Group 23"/>
            <p:cNvGrpSpPr/>
            <p:nvPr/>
          </p:nvGrpSpPr>
          <p:grpSpPr bwMode="auto">
            <a:xfrm>
              <a:off x="786" y="1736"/>
              <a:ext cx="2154" cy="2187"/>
              <a:chOff x="786" y="1736"/>
              <a:chExt cx="2154" cy="2187"/>
            </a:xfrm>
          </p:grpSpPr>
          <p:sp>
            <p:nvSpPr>
              <p:cNvPr id="11" name="WordArt 24"/>
              <p:cNvSpPr>
                <a:spLocks noChangeArrowheads="1" noChangeShapeType="1" noTextEdit="1"/>
              </p:cNvSpPr>
              <p:nvPr/>
            </p:nvSpPr>
            <p:spPr bwMode="auto">
              <a:xfrm>
                <a:off x="786" y="3152"/>
                <a:ext cx="2154" cy="771"/>
              </a:xfrm>
              <a:prstGeom prst="rect">
                <a:avLst/>
              </a:prstGeom>
            </p:spPr>
            <p:txBody>
              <a:bodyPr wrap="none" fromWordArt="1">
                <a:prstTxWarp prst="textPlain">
                  <a:avLst>
                    <a:gd name="adj" fmla="val 50000"/>
                  </a:avLst>
                </a:prstTxWarp>
              </a:bodyPr>
              <a:lstStyle/>
              <a:p>
                <a:pPr algn="ctr"/>
                <a:r>
                  <a:rPr lang="vi-VN"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TRƯỜNG THCS </a:t>
                </a:r>
                <a:r>
                  <a:rPr lang="en-US" altLang="vi-VN"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HẢI ĐƯỜNG</a:t>
                </a:r>
                <a:endParaRPr lang="en-US" altLang="vi-VN"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2" name="WordArt 25"/>
              <p:cNvSpPr>
                <a:spLocks noChangeArrowheads="1" noChangeShapeType="1" noTextEdit="1"/>
              </p:cNvSpPr>
              <p:nvPr/>
            </p:nvSpPr>
            <p:spPr bwMode="auto">
              <a:xfrm>
                <a:off x="1006" y="1736"/>
                <a:ext cx="1794" cy="1465"/>
              </a:xfrm>
              <a:prstGeom prst="rect">
                <a:avLst/>
              </a:prstGeom>
            </p:spPr>
            <p:txBody>
              <a:bodyPr spcFirstLastPara="1" wrap="none" fromWordArt="1">
                <a:prstTxWarp prst="textArchUp">
                  <a:avLst>
                    <a:gd name="adj" fmla="val 10800003"/>
                  </a:avLst>
                </a:prstTxWarp>
              </a:bodyPr>
              <a:lstStyle/>
              <a:p>
                <a:pPr algn="ctr"/>
                <a:endParaRPr lang="vi-VN" sz="1500" b="1" kern="10" dirty="0">
                  <a:ln w="9525">
                    <a:solidFill>
                      <a:srgbClr val="FF0000"/>
                    </a:solidFill>
                    <a:round/>
                  </a:ln>
                  <a:solidFill>
                    <a:srgbClr val="0000FF"/>
                  </a:solidFill>
                  <a:latin typeface="Times New Roman" panose="02020603050405020304" pitchFamily="18" charset="0"/>
                  <a:cs typeface="Times New Roman" panose="02020603050405020304" pitchFamily="18" charset="0"/>
                </a:endParaRPr>
              </a:p>
            </p:txBody>
          </p:sp>
        </p:grpSp>
        <p:sp>
          <p:nvSpPr>
            <p:cNvPr id="6" name="Text Box 28"/>
            <p:cNvSpPr txBox="1">
              <a:spLocks noChangeArrowheads="1"/>
            </p:cNvSpPr>
            <p:nvPr/>
          </p:nvSpPr>
          <p:spPr bwMode="auto">
            <a:xfrm>
              <a:off x="1698" y="2256"/>
              <a:ext cx="3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1800">
                  <a:solidFill>
                    <a:srgbClr val="FFFF00"/>
                  </a:solidFill>
                  <a:latin typeface="Arial" panose="020B0604020202020204" pitchFamily="34" charset="0"/>
                  <a:cs typeface="Arial" panose="020B0604020202020204" pitchFamily="34" charset="0"/>
                  <a:sym typeface="Webdings" panose="05030102010509060703" pitchFamily="18" charset="2"/>
                </a:rPr>
                <a:t></a:t>
              </a:r>
              <a:endParaRPr lang="en-US" altLang="vi-VN" sz="180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 Box 29"/>
            <p:cNvSpPr txBox="1">
              <a:spLocks noChangeArrowheads="1"/>
            </p:cNvSpPr>
            <p:nvPr/>
          </p:nvSpPr>
          <p:spPr bwMode="auto">
            <a:xfrm>
              <a:off x="2208" y="2496"/>
              <a:ext cx="3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1800">
                  <a:solidFill>
                    <a:srgbClr val="FFFF00"/>
                  </a:solidFill>
                  <a:latin typeface="Arial" panose="020B0604020202020204" pitchFamily="34" charset="0"/>
                  <a:cs typeface="Arial" panose="020B0604020202020204" pitchFamily="34" charset="0"/>
                  <a:sym typeface="Webdings" panose="05030102010509060703" pitchFamily="18" charset="2"/>
                </a:rPr>
                <a:t></a:t>
              </a:r>
              <a:endParaRPr lang="en-US" altLang="vi-VN" sz="180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sp>
          <p:nvSpPr>
            <p:cNvPr id="8" name="Text Box 30"/>
            <p:cNvSpPr txBox="1">
              <a:spLocks noChangeArrowheads="1"/>
            </p:cNvSpPr>
            <p:nvPr/>
          </p:nvSpPr>
          <p:spPr bwMode="auto">
            <a:xfrm>
              <a:off x="2304" y="2928"/>
              <a:ext cx="3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1800">
                  <a:solidFill>
                    <a:srgbClr val="FFFF00"/>
                  </a:solidFill>
                  <a:latin typeface="Arial" panose="020B0604020202020204" pitchFamily="34" charset="0"/>
                  <a:cs typeface="Arial" panose="020B0604020202020204" pitchFamily="34" charset="0"/>
                  <a:sym typeface="Webdings" panose="05030102010509060703" pitchFamily="18" charset="2"/>
                </a:rPr>
                <a:t></a:t>
              </a:r>
              <a:endParaRPr lang="en-US" altLang="vi-VN" sz="180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sp>
          <p:nvSpPr>
            <p:cNvPr id="9" name="Text Box 31"/>
            <p:cNvSpPr txBox="1">
              <a:spLocks noChangeArrowheads="1"/>
            </p:cNvSpPr>
            <p:nvPr/>
          </p:nvSpPr>
          <p:spPr bwMode="auto">
            <a:xfrm>
              <a:off x="1152" y="2928"/>
              <a:ext cx="3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1800">
                  <a:solidFill>
                    <a:srgbClr val="FFFF00"/>
                  </a:solidFill>
                  <a:latin typeface="Arial" panose="020B0604020202020204" pitchFamily="34" charset="0"/>
                  <a:cs typeface="Arial" panose="020B0604020202020204" pitchFamily="34" charset="0"/>
                  <a:sym typeface="Webdings" panose="05030102010509060703" pitchFamily="18" charset="2"/>
                </a:rPr>
                <a:t></a:t>
              </a:r>
              <a:endParaRPr lang="en-US" altLang="vi-VN" sz="180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sp>
          <p:nvSpPr>
            <p:cNvPr id="10" name="Text Box 32"/>
            <p:cNvSpPr txBox="1">
              <a:spLocks noChangeArrowheads="1"/>
            </p:cNvSpPr>
            <p:nvPr/>
          </p:nvSpPr>
          <p:spPr bwMode="auto">
            <a:xfrm>
              <a:off x="1190" y="2534"/>
              <a:ext cx="3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1800">
                  <a:solidFill>
                    <a:srgbClr val="FFFF00"/>
                  </a:solidFill>
                  <a:latin typeface="Arial" panose="020B0604020202020204" pitchFamily="34" charset="0"/>
                  <a:cs typeface="Arial" panose="020B0604020202020204" pitchFamily="34" charset="0"/>
                  <a:sym typeface="Webdings" panose="05030102010509060703" pitchFamily="18" charset="2"/>
                </a:rPr>
                <a:t></a:t>
              </a:r>
              <a:endParaRPr lang="en-US" altLang="vi-VN" sz="180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grpSp>
      <p:sp>
        <p:nvSpPr>
          <p:cNvPr id="13" name="WordArt 33"/>
          <p:cNvSpPr>
            <a:spLocks noChangeArrowheads="1" noChangeShapeType="1" noTextEdit="1"/>
          </p:cNvSpPr>
          <p:nvPr/>
        </p:nvSpPr>
        <p:spPr bwMode="auto">
          <a:xfrm>
            <a:off x="2209800" y="3143250"/>
            <a:ext cx="7772400" cy="1371600"/>
          </a:xfrm>
          <a:prstGeom prst="rect">
            <a:avLst/>
          </a:prstGeom>
        </p:spPr>
        <p:txBody>
          <a:bodyPr wrap="none" fromWordArt="1">
            <a:prstTxWarp prst="textDeflate">
              <a:avLst>
                <a:gd name="adj" fmla="val 18750"/>
              </a:avLst>
            </a:prstTxWarp>
          </a:bodyPr>
          <a:lstStyle/>
          <a:p>
            <a:pPr algn="ctr"/>
            <a:r>
              <a:rPr lang="vi-VN" sz="1500" b="1" kern="10" dirty="0">
                <a:ln w="12700">
                  <a:solidFill>
                    <a:srgbClr val="0000FF"/>
                  </a:solidFill>
                  <a:round/>
                </a:ln>
                <a:solidFill>
                  <a:srgbClr val="FF0066"/>
                </a:solidFill>
                <a:latin typeface="Times New Roman" panose="02020603050405020304" pitchFamily="18" charset="0"/>
                <a:cs typeface="Times New Roman" panose="02020603050405020304" pitchFamily="18" charset="0"/>
              </a:rPr>
              <a:t>CHÀO MỪNG CÁC EM ĐẾN VỚI BUỔI HỌC </a:t>
            </a:r>
            <a:endParaRPr lang="vi-VN" sz="1500" b="1" kern="10" dirty="0">
              <a:ln w="12700">
                <a:solidFill>
                  <a:srgbClr val="0000FF"/>
                </a:solidFill>
                <a:round/>
              </a:ln>
              <a:solidFill>
                <a:srgbClr val="FF0066"/>
              </a:solidFill>
              <a:latin typeface="Times New Roman" panose="02020603050405020304" pitchFamily="18" charset="0"/>
              <a:cs typeface="Times New Roman" panose="02020603050405020304" pitchFamily="18" charset="0"/>
            </a:endParaRPr>
          </a:p>
        </p:txBody>
      </p:sp>
      <p:sp>
        <p:nvSpPr>
          <p:cNvPr id="14" name="WordArt 34"/>
          <p:cNvSpPr>
            <a:spLocks noChangeArrowheads="1" noChangeShapeType="1" noTextEdit="1"/>
          </p:cNvSpPr>
          <p:nvPr/>
        </p:nvSpPr>
        <p:spPr bwMode="auto">
          <a:xfrm>
            <a:off x="3427413" y="4286250"/>
            <a:ext cx="5430837" cy="12573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9264"/>
              </a:avLst>
            </a:prstTxWarp>
          </a:bodyPr>
          <a:lstStyle/>
          <a:p>
            <a:pPr algn="ctr"/>
            <a:r>
              <a:rPr lang="vi-VN" sz="1500" kern="1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NGỮ VĂN 6</a:t>
            </a:r>
            <a:endParaRPr lang="vi-VN" sz="1500" kern="1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altLang="vi-VN" sz="1500" kern="1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 HÀ THẾ NHÂN</a:t>
            </a:r>
            <a:endParaRPr lang="en-US" altLang="vi-VN" sz="1500" kern="1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5" name="Picture 4" descr="D:\linh tinh\giaoduc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295400"/>
            <a:ext cx="857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510708"/>
            <a:ext cx="10208239" cy="492443"/>
            <a:chOff x="-2735643" y="680527"/>
            <a:chExt cx="11085258" cy="492443"/>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TextBox 8"/>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BÀI 2</a:t>
              </a:r>
              <a:r>
                <a:rPr lang="vi-VN"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Tr.20</a:t>
              </a:r>
              <a:endParaRPr lang="zh-CN" altLang="en-US"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1" name="组合 5"/>
          <p:cNvGrpSpPr/>
          <p:nvPr/>
        </p:nvGrpSpPr>
        <p:grpSpPr>
          <a:xfrm>
            <a:off x="1343834" y="3561206"/>
            <a:ext cx="4056146" cy="939584"/>
            <a:chOff x="3905886" y="1363360"/>
            <a:chExt cx="4385998" cy="729789"/>
          </a:xfrm>
        </p:grpSpPr>
        <p:sp>
          <p:nvSpPr>
            <p:cNvPr id="12"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lumMod val="50000"/>
                    <a:lumOff val="50000"/>
                  </a:prstClr>
                </a:solidFill>
                <a:latin typeface="Times New Roman" panose="02020603050405020304" pitchFamily="18" charset="0"/>
                <a:cs typeface="Times New Roman" panose="02020603050405020304" pitchFamily="18" charset="0"/>
              </a:endParaRPr>
            </a:p>
          </p:txBody>
        </p:sp>
        <p:sp>
          <p:nvSpPr>
            <p:cNvPr id="13" name="文本框 30"/>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Phành</a:t>
              </a:r>
              <a:r>
                <a:rPr lang="en-US" altLang="zh-CN" sz="3200" dirty="0">
                  <a:solidFill>
                    <a:srgbClr val="E7E6E6">
                      <a:lumMod val="10000"/>
                    </a:srgbClr>
                  </a:solidFill>
                  <a:latin typeface="Times New Roman" panose="02020603050405020304" pitchFamily="18" charset="0"/>
                  <a:cs typeface="Times New Roman" panose="02020603050405020304" pitchFamily="18" charset="0"/>
                </a:rPr>
                <a:t> </a:t>
              </a: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phạch</a:t>
              </a:r>
              <a:endParaRPr lang="zh-CN" altLang="en-US" sz="3200" dirty="0">
                <a:solidFill>
                  <a:srgbClr val="E7E6E6">
                    <a:lumMod val="10000"/>
                  </a:srgbClr>
                </a:solidFill>
                <a:latin typeface="Times New Roman" panose="02020603050405020304" pitchFamily="18" charset="0"/>
                <a:cs typeface="Times New Roman" panose="02020603050405020304" pitchFamily="18" charset="0"/>
              </a:endParaRPr>
            </a:p>
          </p:txBody>
        </p:sp>
      </p:grpSp>
      <p:grpSp>
        <p:nvGrpSpPr>
          <p:cNvPr id="17" name="组合 5"/>
          <p:cNvGrpSpPr/>
          <p:nvPr/>
        </p:nvGrpSpPr>
        <p:grpSpPr>
          <a:xfrm>
            <a:off x="6790959" y="3562373"/>
            <a:ext cx="4241800" cy="939584"/>
            <a:chOff x="3613251" y="634475"/>
            <a:chExt cx="4586750" cy="729789"/>
          </a:xfrm>
        </p:grpSpPr>
        <p:sp>
          <p:nvSpPr>
            <p:cNvPr id="18" name="任意多边形 26"/>
            <p:cNvSpPr/>
            <p:nvPr/>
          </p:nvSpPr>
          <p:spPr>
            <a:xfrm>
              <a:off x="3814003" y="634475"/>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lumMod val="50000"/>
                    <a:lumOff val="50000"/>
                  </a:prstClr>
                </a:solidFill>
                <a:latin typeface="Times New Roman" panose="02020603050405020304" pitchFamily="18" charset="0"/>
                <a:cs typeface="Times New Roman" panose="02020603050405020304" pitchFamily="18" charset="0"/>
              </a:endParaRPr>
            </a:p>
          </p:txBody>
        </p:sp>
        <p:sp>
          <p:nvSpPr>
            <p:cNvPr id="19" name="文本框 30"/>
            <p:cNvSpPr txBox="1"/>
            <p:nvPr/>
          </p:nvSpPr>
          <p:spPr>
            <a:xfrm>
              <a:off x="3613251" y="766628"/>
              <a:ext cx="4202232" cy="597636"/>
            </a:xfrm>
            <a:prstGeom prst="rect">
              <a:avLst/>
            </a:prstGeom>
            <a:noFill/>
          </p:spPr>
          <p:txBody>
            <a:bodyPr wrap="square" rtlCol="0">
              <a:spAutoFit/>
            </a:bodyPr>
            <a:lstStyle/>
            <a:p>
              <a:pPr algn="ctr">
                <a:lnSpc>
                  <a:spcPct val="150000"/>
                </a:lnSpc>
              </a:pP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Văng</a:t>
              </a:r>
              <a:r>
                <a:rPr lang="en-US" altLang="zh-CN" sz="3200" dirty="0">
                  <a:solidFill>
                    <a:srgbClr val="E7E6E6">
                      <a:lumMod val="10000"/>
                    </a:srgbClr>
                  </a:solidFill>
                  <a:latin typeface="Times New Roman" panose="02020603050405020304" pitchFamily="18" charset="0"/>
                  <a:cs typeface="Times New Roman" panose="02020603050405020304" pitchFamily="18" charset="0"/>
                </a:rPr>
                <a:t> </a:t>
              </a: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vẳng</a:t>
              </a:r>
              <a:endParaRPr lang="zh-CN" altLang="en-US" sz="3200" dirty="0">
                <a:solidFill>
                  <a:srgbClr val="E7E6E6">
                    <a:lumMod val="10000"/>
                  </a:srgbClr>
                </a:solidFill>
                <a:latin typeface="Times New Roman" panose="02020603050405020304" pitchFamily="18" charset="0"/>
                <a:cs typeface="Times New Roman" panose="02020603050405020304" pitchFamily="18" charset="0"/>
              </a:endParaRPr>
            </a:p>
          </p:txBody>
        </p:sp>
      </p:grpSp>
      <p:grpSp>
        <p:nvGrpSpPr>
          <p:cNvPr id="20" name="组合 5"/>
          <p:cNvGrpSpPr/>
          <p:nvPr/>
        </p:nvGrpSpPr>
        <p:grpSpPr>
          <a:xfrm>
            <a:off x="1251464" y="1879994"/>
            <a:ext cx="4056146" cy="939584"/>
            <a:chOff x="3905886" y="1363360"/>
            <a:chExt cx="4385998" cy="729789"/>
          </a:xfrm>
        </p:grpSpPr>
        <p:sp>
          <p:nvSpPr>
            <p:cNvPr id="21"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lumMod val="50000"/>
                    <a:lumOff val="50000"/>
                  </a:prstClr>
                </a:solidFill>
                <a:latin typeface="Times New Roman" panose="02020603050405020304" pitchFamily="18" charset="0"/>
                <a:cs typeface="Times New Roman" panose="02020603050405020304" pitchFamily="18" charset="0"/>
              </a:endParaRPr>
            </a:p>
          </p:txBody>
        </p:sp>
        <p:sp>
          <p:nvSpPr>
            <p:cNvPr id="22" name="文本框 30"/>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Phanh</a:t>
              </a:r>
              <a:r>
                <a:rPr lang="en-US" altLang="zh-CN" sz="3200" dirty="0">
                  <a:solidFill>
                    <a:srgbClr val="E7E6E6">
                      <a:lumMod val="10000"/>
                    </a:srgbClr>
                  </a:solidFill>
                  <a:latin typeface="Times New Roman" panose="02020603050405020304" pitchFamily="18" charset="0"/>
                  <a:cs typeface="Times New Roman" panose="02020603050405020304" pitchFamily="18" charset="0"/>
                </a:rPr>
                <a:t> </a:t>
              </a: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phách</a:t>
              </a:r>
              <a:endParaRPr lang="zh-CN" altLang="en-US" sz="3200" dirty="0">
                <a:solidFill>
                  <a:srgbClr val="E7E6E6">
                    <a:lumMod val="10000"/>
                  </a:srgbClr>
                </a:solidFill>
                <a:latin typeface="Times New Roman" panose="02020603050405020304" pitchFamily="18" charset="0"/>
                <a:cs typeface="Times New Roman" panose="02020603050405020304" pitchFamily="18" charset="0"/>
              </a:endParaRPr>
            </a:p>
          </p:txBody>
        </p:sp>
      </p:grpSp>
      <p:grpSp>
        <p:nvGrpSpPr>
          <p:cNvPr id="23" name="组合 5"/>
          <p:cNvGrpSpPr/>
          <p:nvPr/>
        </p:nvGrpSpPr>
        <p:grpSpPr>
          <a:xfrm>
            <a:off x="6891640" y="1879993"/>
            <a:ext cx="4056146" cy="939584"/>
            <a:chOff x="3905886" y="1363360"/>
            <a:chExt cx="4385998" cy="729789"/>
          </a:xfrm>
        </p:grpSpPr>
        <p:sp>
          <p:nvSpPr>
            <p:cNvPr id="24"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lumMod val="50000"/>
                    <a:lumOff val="50000"/>
                  </a:prstClr>
                </a:solidFill>
                <a:latin typeface="Times New Roman" panose="02020603050405020304" pitchFamily="18" charset="0"/>
                <a:cs typeface="Times New Roman" panose="02020603050405020304" pitchFamily="18" charset="0"/>
              </a:endParaRPr>
            </a:p>
          </p:txBody>
        </p:sp>
        <p:sp>
          <p:nvSpPr>
            <p:cNvPr id="25" name="文本框 30"/>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Ngoàm</a:t>
              </a:r>
              <a:r>
                <a:rPr lang="en-US" altLang="zh-CN" sz="3200" dirty="0">
                  <a:solidFill>
                    <a:srgbClr val="E7E6E6">
                      <a:lumMod val="10000"/>
                    </a:srgbClr>
                  </a:solidFill>
                  <a:latin typeface="Times New Roman" panose="02020603050405020304" pitchFamily="18" charset="0"/>
                  <a:cs typeface="Times New Roman" panose="02020603050405020304" pitchFamily="18" charset="0"/>
                </a:rPr>
                <a:t> </a:t>
              </a:r>
              <a:r>
                <a:rPr lang="en-US" altLang="zh-CN" sz="3200" dirty="0" err="1">
                  <a:solidFill>
                    <a:srgbClr val="E7E6E6">
                      <a:lumMod val="10000"/>
                    </a:srgbClr>
                  </a:solidFill>
                  <a:latin typeface="Times New Roman" panose="02020603050405020304" pitchFamily="18" charset="0"/>
                  <a:cs typeface="Times New Roman" panose="02020603050405020304" pitchFamily="18" charset="0"/>
                </a:rPr>
                <a:t>ngoạp</a:t>
              </a:r>
              <a:endParaRPr lang="zh-CN" altLang="en-US" sz="3200" dirty="0">
                <a:solidFill>
                  <a:srgbClr val="E7E6E6">
                    <a:lumMod val="10000"/>
                  </a:srgbClr>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510708"/>
            <a:ext cx="10208239" cy="492443"/>
            <a:chOff x="-2735643" y="680527"/>
            <a:chExt cx="11085258" cy="492443"/>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Microsoft YaHei" panose="020B0503020204020204" pitchFamily="34" charset="-122"/>
                <a:ea typeface="Microsoft YaHei" panose="020B0503020204020204" pitchFamily="34" charset="-122"/>
              </a:endParaRPr>
            </a:p>
          </p:txBody>
        </p:sp>
        <p:sp>
          <p:nvSpPr>
            <p:cNvPr id="4" name="TextBox 8"/>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BÀI 3</a:t>
              </a:r>
              <a:r>
                <a:rPr lang="vi-VN"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 Tr.20</a:t>
              </a:r>
              <a:r>
                <a:rPr lang="en-US" altLang="zh-CN" sz="3200" b="1" spc="300" dirty="0">
                  <a:solidFill>
                    <a:srgbClr val="2B80A5"/>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3200" b="1" spc="300" dirty="0">
                <a:solidFill>
                  <a:srgbClr val="2B80A5"/>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icrosoft YaHei" panose="020B0503020204020204" pitchFamily="34" charset="-122"/>
                <a:ea typeface="Microsoft YaHei" panose="020B0503020204020204" pitchFamily="34" charset="-122"/>
              </a:endParaRPr>
            </a:p>
          </p:txBody>
        </p:sp>
      </p:grpSp>
      <p:grpSp>
        <p:nvGrpSpPr>
          <p:cNvPr id="14" name="组合 22"/>
          <p:cNvGrpSpPr/>
          <p:nvPr/>
        </p:nvGrpSpPr>
        <p:grpSpPr>
          <a:xfrm>
            <a:off x="791002" y="2589473"/>
            <a:ext cx="1828799" cy="834949"/>
            <a:chOff x="2015664" y="2715702"/>
            <a:chExt cx="2053828" cy="806266"/>
          </a:xfrm>
        </p:grpSpPr>
        <p:sp>
          <p:nvSpPr>
            <p:cNvPr id="15" name="椭圆 4"/>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solidFill>
                  <a:prstClr val="white"/>
                </a:solidFill>
                <a:latin typeface="方正姚体" panose="02010601030101010101" pitchFamily="2" charset="-122"/>
                <a:ea typeface="方正姚体" panose="02010601030101010101" pitchFamily="2" charset="-122"/>
                <a:sym typeface="+mn-lt"/>
              </a:endParaRPr>
            </a:p>
          </p:txBody>
        </p:sp>
        <p:sp>
          <p:nvSpPr>
            <p:cNvPr id="16" name="椭圆 24"/>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200"/>
              <a:endParaRPr lang="zh-CN" altLang="en-US" sz="3735" dirty="0">
                <a:solidFill>
                  <a:srgbClr val="129995"/>
                </a:solidFill>
                <a:cs typeface="+mn-ea"/>
                <a:sym typeface="+mn-lt"/>
              </a:endParaRPr>
            </a:p>
          </p:txBody>
        </p:sp>
        <p:grpSp>
          <p:nvGrpSpPr>
            <p:cNvPr id="17" name="组合 27"/>
            <p:cNvGrpSpPr/>
            <p:nvPr/>
          </p:nvGrpSpPr>
          <p:grpSpPr>
            <a:xfrm>
              <a:off x="3267894" y="2915423"/>
              <a:ext cx="484585" cy="428625"/>
              <a:chOff x="8181976" y="371476"/>
              <a:chExt cx="484585" cy="428625"/>
            </a:xfrm>
          </p:grpSpPr>
          <p:sp>
            <p:nvSpPr>
              <p:cNvPr id="18" name="Freeform 327"/>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sp>
            <p:nvSpPr>
              <p:cNvPr id="19" name="Freeform 328"/>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sp>
            <p:nvSpPr>
              <p:cNvPr id="20" name="Freeform 329"/>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sp>
            <p:nvSpPr>
              <p:cNvPr id="21" name="Freeform 330"/>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grpSp>
      </p:grpSp>
      <p:grpSp>
        <p:nvGrpSpPr>
          <p:cNvPr id="22" name="组合 34"/>
          <p:cNvGrpSpPr/>
          <p:nvPr/>
        </p:nvGrpSpPr>
        <p:grpSpPr>
          <a:xfrm>
            <a:off x="791002" y="1367022"/>
            <a:ext cx="1905000" cy="838200"/>
            <a:chOff x="1343776" y="1354913"/>
            <a:chExt cx="2567283" cy="1007832"/>
          </a:xfrm>
        </p:grpSpPr>
        <p:sp>
          <p:nvSpPr>
            <p:cNvPr id="23" name="椭圆 4"/>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a:solidFill>
                  <a:prstClr val="white"/>
                </a:solidFill>
                <a:latin typeface="方正姚体" panose="02010601030101010101" pitchFamily="2" charset="-122"/>
                <a:ea typeface="方正姚体" panose="02010601030101010101" pitchFamily="2" charset="-122"/>
                <a:sym typeface="+mn-lt"/>
              </a:endParaRPr>
            </a:p>
          </p:txBody>
        </p:sp>
        <p:sp>
          <p:nvSpPr>
            <p:cNvPr id="24" name="椭圆 36"/>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200"/>
              <a:endParaRPr lang="zh-CN" altLang="en-US" sz="3735" dirty="0">
                <a:solidFill>
                  <a:srgbClr val="129995"/>
                </a:solidFill>
                <a:cs typeface="+mn-ea"/>
                <a:sym typeface="+mn-lt"/>
              </a:endParaRPr>
            </a:p>
          </p:txBody>
        </p:sp>
        <p:grpSp>
          <p:nvGrpSpPr>
            <p:cNvPr id="25" name="组合 38"/>
            <p:cNvGrpSpPr/>
            <p:nvPr/>
          </p:nvGrpSpPr>
          <p:grpSpPr>
            <a:xfrm>
              <a:off x="3201118" y="1917404"/>
              <a:ext cx="306860" cy="249233"/>
              <a:chOff x="3614738" y="619126"/>
              <a:chExt cx="253604" cy="205979"/>
            </a:xfrm>
          </p:grpSpPr>
          <p:sp>
            <p:nvSpPr>
              <p:cNvPr id="26"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sp>
            <p:nvSpPr>
              <p:cNvPr id="27"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grpSp>
      </p:grpSp>
      <p:grpSp>
        <p:nvGrpSpPr>
          <p:cNvPr id="30" name="Group 29"/>
          <p:cNvGrpSpPr>
            <a:grpSpLocks noChangeAspect="1"/>
          </p:cNvGrpSpPr>
          <p:nvPr/>
        </p:nvGrpSpPr>
        <p:grpSpPr bwMode="auto">
          <a:xfrm>
            <a:off x="1940200" y="1549679"/>
            <a:ext cx="475860" cy="492442"/>
            <a:chOff x="2161" y="1035"/>
            <a:chExt cx="1446" cy="1122"/>
          </a:xfrm>
          <a:solidFill>
            <a:schemeClr val="bg1"/>
          </a:solidFill>
        </p:grpSpPr>
        <p:sp>
          <p:nvSpPr>
            <p:cNvPr id="31" name="Freeform 6"/>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2" name="Freeform 7"/>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3" name="Freeform 8"/>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4" name="Freeform 69"/>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5" name="Freeform 70"/>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6" name="Freeform 71"/>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7" name="Freeform 72"/>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8" name="Freeform 73"/>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39" name="Freeform 75"/>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0" name="Freeform 76"/>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1" name="Freeform 79"/>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2" name="Freeform 81"/>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3" name="Freeform 82"/>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4" name="Freeform 83"/>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5" name="Freeform 84"/>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6" name="Freeform 86"/>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sp>
          <p:nvSpPr>
            <p:cNvPr id="47" name="Freeform 87"/>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Helvetica" panose="020B0604020202030204" pitchFamily="34" charset="0"/>
              </a:endParaRPr>
            </a:p>
          </p:txBody>
        </p:sp>
      </p:grpSp>
      <p:grpSp>
        <p:nvGrpSpPr>
          <p:cNvPr id="49" name="组合 34"/>
          <p:cNvGrpSpPr/>
          <p:nvPr/>
        </p:nvGrpSpPr>
        <p:grpSpPr>
          <a:xfrm>
            <a:off x="791002" y="3783870"/>
            <a:ext cx="1905000" cy="838200"/>
            <a:chOff x="1343776" y="1354913"/>
            <a:chExt cx="2567283" cy="1007832"/>
          </a:xfrm>
        </p:grpSpPr>
        <p:sp>
          <p:nvSpPr>
            <p:cNvPr id="50" name="椭圆 4"/>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a:solidFill>
                  <a:prstClr val="white"/>
                </a:solidFill>
                <a:latin typeface="方正姚体" panose="02010601030101010101" pitchFamily="2" charset="-122"/>
                <a:ea typeface="方正姚体" panose="02010601030101010101" pitchFamily="2" charset="-122"/>
                <a:sym typeface="+mn-lt"/>
              </a:endParaRPr>
            </a:p>
          </p:txBody>
        </p:sp>
        <p:sp>
          <p:nvSpPr>
            <p:cNvPr id="51" name="椭圆 36"/>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200"/>
              <a:endParaRPr lang="zh-CN" altLang="en-US" sz="3735" dirty="0">
                <a:solidFill>
                  <a:srgbClr val="129995"/>
                </a:solidFill>
                <a:cs typeface="+mn-ea"/>
                <a:sym typeface="+mn-lt"/>
              </a:endParaRPr>
            </a:p>
          </p:txBody>
        </p:sp>
        <p:grpSp>
          <p:nvGrpSpPr>
            <p:cNvPr id="52" name="组合 38"/>
            <p:cNvGrpSpPr/>
            <p:nvPr/>
          </p:nvGrpSpPr>
          <p:grpSpPr>
            <a:xfrm>
              <a:off x="3201118" y="1917404"/>
              <a:ext cx="306860" cy="249233"/>
              <a:chOff x="3614738" y="619126"/>
              <a:chExt cx="253604" cy="205979"/>
            </a:xfrm>
          </p:grpSpPr>
          <p:sp>
            <p:nvSpPr>
              <p:cNvPr id="53"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sp>
            <p:nvSpPr>
              <p:cNvPr id="54"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1865">
                  <a:solidFill>
                    <a:srgbClr val="129995"/>
                  </a:solidFill>
                  <a:cs typeface="+mn-ea"/>
                  <a:sym typeface="+mn-lt"/>
                </a:endParaRPr>
              </a:p>
            </p:txBody>
          </p:sp>
        </p:grpSp>
      </p:grpSp>
      <p:sp>
        <p:nvSpPr>
          <p:cNvPr id="48" name="businessman-in-apresentation-with-a-graphic-on-a-board_30732"/>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solidFill>
                <a:prstClr val="black"/>
              </a:solidFill>
            </a:endParaRPr>
          </a:p>
        </p:txBody>
      </p:sp>
      <p:sp>
        <p:nvSpPr>
          <p:cNvPr id="55" name="TextBox 54"/>
          <p:cNvSpPr txBox="1"/>
          <p:nvPr/>
        </p:nvSpPr>
        <p:spPr>
          <a:xfrm>
            <a:off x="2778400" y="1319146"/>
            <a:ext cx="8158178" cy="130753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Phanh phách: </a:t>
            </a:r>
            <a:r>
              <a:rPr lang="x-none" sz="2800" dirty="0">
                <a:solidFill>
                  <a:prstClr val="black"/>
                </a:solidFill>
                <a:latin typeface="Times New Roman" panose="02020603050405020304" pitchFamily="18" charset="0"/>
                <a:cs typeface="Times New Roman" panose="02020603050405020304" pitchFamily="18" charset="0"/>
              </a:rPr>
              <a:t>âm thanh phát ra do một vật sắc tác động liên tiếp vào một vật khác.</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2717432" y="2652616"/>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Ngoàm ngoạp: </a:t>
            </a:r>
            <a:r>
              <a:rPr lang="x-none" sz="2800" dirty="0">
                <a:solidFill>
                  <a:prstClr val="black"/>
                </a:solidFill>
                <a:latin typeface="Times New Roman" panose="02020603050405020304" pitchFamily="18" charset="0"/>
                <a:cs typeface="Times New Roman" panose="02020603050405020304" pitchFamily="18" charset="0"/>
              </a:rPr>
              <a:t>(nhai) nhiều, liên tục, nhanh.</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2749821" y="3797341"/>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Dún dẩy:</a:t>
            </a:r>
            <a:r>
              <a:rPr lang="x-none" sz="2800" dirty="0">
                <a:solidFill>
                  <a:prstClr val="black"/>
                </a:solidFill>
                <a:latin typeface="Times New Roman" panose="02020603050405020304" pitchFamily="18" charset="0"/>
                <a:cs typeface="Times New Roman" panose="02020603050405020304" pitchFamily="18" charset="0"/>
              </a:rPr>
              <a:t> điệu đi nhịp nhàng, ra vẻ kiểu cách.</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58" name="Striped Right Arrow 57"/>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x-none">
              <a:solidFill>
                <a:prstClr val="white"/>
              </a:solidFill>
            </a:endParaRPr>
          </a:p>
        </p:txBody>
      </p:sp>
      <p:sp>
        <p:nvSpPr>
          <p:cNvPr id="59" name="TextBox 58"/>
          <p:cNvSpPr txBox="1"/>
          <p:nvPr/>
        </p:nvSpPr>
        <p:spPr>
          <a:xfrm>
            <a:off x="1378221" y="5131521"/>
            <a:ext cx="1650729"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Tác dụng:</a:t>
            </a:r>
            <a:endParaRPr lang="x-none" sz="2800" dirty="0">
              <a:solidFill>
                <a:srgbClr val="FF0000"/>
              </a:solidFill>
              <a:latin typeface="Times New Roman" panose="02020603050405020304" pitchFamily="18" charset="0"/>
              <a:cs typeface="Times New Roman" panose="02020603050405020304" pitchFamily="18" charset="0"/>
            </a:endParaRPr>
          </a:p>
        </p:txBody>
      </p:sp>
      <p:cxnSp>
        <p:nvCxnSpPr>
          <p:cNvPr id="61" name="Straight Arrow Connector 60"/>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3676950" y="4602466"/>
            <a:ext cx="8158178" cy="1307537"/>
          </a:xfrm>
          <a:prstGeom prst="rect">
            <a:avLst/>
          </a:prstGeom>
          <a:noFill/>
        </p:spPr>
        <p:txBody>
          <a:bodyPr wrap="square" rtlCol="0">
            <a:spAutoFit/>
          </a:bodyPr>
          <a:lstStyle/>
          <a:p>
            <a:pPr algn="just">
              <a:lnSpc>
                <a:spcPct val="150000"/>
              </a:lnSpc>
            </a:pPr>
            <a:r>
              <a:rPr lang="x-none" sz="2800" dirty="0">
                <a:solidFill>
                  <a:prstClr val="black"/>
                </a:solidFill>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3676950" y="5815859"/>
            <a:ext cx="8158178" cy="661207"/>
          </a:xfrm>
          <a:prstGeom prst="rect">
            <a:avLst/>
          </a:prstGeom>
          <a:noFill/>
        </p:spPr>
        <p:txBody>
          <a:bodyPr wrap="square" rtlCol="0">
            <a:spAutoFit/>
          </a:bodyPr>
          <a:lstStyle/>
          <a:p>
            <a:pPr algn="just">
              <a:lnSpc>
                <a:spcPct val="150000"/>
              </a:lnSpc>
            </a:pPr>
            <a:r>
              <a:rPr lang="x-none" sz="2800" dirty="0">
                <a:solidFill>
                  <a:prstClr val="black"/>
                </a:solidFill>
                <a:latin typeface="Times New Roman" panose="02020603050405020304" pitchFamily="18" charset="0"/>
                <a:cs typeface="Times New Roman" panose="02020603050405020304" pitchFamily="18" charset="0"/>
              </a:rPr>
              <a:t>Dế Mèn bộc lộ niềm tự hào về chính mình.</a:t>
            </a:r>
            <a:endParaRPr lang="x-none"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1215" y="157101"/>
            <a:ext cx="5199380" cy="1076325"/>
          </a:xfrm>
          <a:prstGeom prst="rect">
            <a:avLst/>
          </a:prstGeom>
          <a:noFill/>
        </p:spPr>
        <p:txBody>
          <a:bodyPr wrap="none" lIns="91440" tIns="45720" rIns="91440" bIns="45720">
            <a:spAutoFit/>
          </a:bodyPr>
          <a:lstStyle/>
          <a:p>
            <a:pPr algn="ct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B</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ài1</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Ti</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ết </a:t>
            </a:r>
            <a:r>
              <a:rPr lang="en-US" alt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5</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endPar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a:p>
            <a:pPr algn="ct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THỰC HÀNH TIẾNG VIỆT</a:t>
            </a:r>
            <a:endParaRPr lang="en-US" sz="3200" b="1" dirty="0">
              <a:ln w="10541" cmpd="sng">
                <a:solidFill>
                  <a:srgbClr val="5B9BD5">
                    <a:shade val="88000"/>
                    <a:satMod val="110000"/>
                  </a:srgbClr>
                </a:solidFill>
                <a:prstDash val="solid"/>
              </a:ln>
              <a:solidFill>
                <a:srgbClr val="FF000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788" y="1376363"/>
            <a:ext cx="5761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45541" y="2519370"/>
            <a:ext cx="5510212" cy="785901"/>
          </a:xfrm>
          <a:prstGeom prst="rect">
            <a:avLst/>
          </a:prstGeom>
          <a:solidFill>
            <a:srgbClr val="2B80A5"/>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II. NGHĨA CỦA T</a:t>
            </a:r>
            <a:r>
              <a:rPr lang="vi-VN" sz="3600" b="1" kern="0" dirty="0">
                <a:solidFill>
                  <a:sysClr val="window" lastClr="FFFFFF"/>
                </a:solidFill>
                <a:latin typeface="Times New Roman" panose="02020603050405020304" pitchFamily="18" charset="0"/>
                <a:cs typeface="Times New Roman" panose="02020603050405020304" pitchFamily="18" charset="0"/>
              </a:rPr>
              <a:t>Ừ NGỮ</a:t>
            </a:r>
            <a:endParaRPr kumimoji="0" lang="x-none" sz="3600" b="1" i="0" u="none" strike="noStrike" kern="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945541" y="3467100"/>
            <a:ext cx="2365679" cy="523220"/>
          </a:xfrm>
          <a:prstGeom prst="rect">
            <a:avLst/>
          </a:prstGeom>
          <a:noFill/>
        </p:spPr>
        <p:txBody>
          <a:bodyPr wrap="square" rtlCol="0">
            <a:spAutoFit/>
          </a:bodyPr>
          <a:lstStyle/>
          <a:p>
            <a:r>
              <a:rPr lang="vi-VN" sz="2800" dirty="0">
                <a:latin typeface="+mj-lt"/>
              </a:rPr>
              <a:t>1. Bài tập</a:t>
            </a:r>
            <a:endParaRPr lang="en-US" sz="28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393290" y="2298700"/>
            <a:ext cx="7757651" cy="3606800"/>
          </a:xfrm>
          <a:prstGeom prst="cloudCallout">
            <a:avLst/>
          </a:prstGeom>
          <a:solidFill>
            <a:schemeClr val="bg1"/>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00"/>
                </a:solidFill>
                <a:latin typeface="Times New Roman" panose="02020603050405020304" pitchFamily="18" charset="0"/>
                <a:ea typeface="Calibri" panose="020F0502020204030204" pitchFamily="34" charset="0"/>
              </a:rPr>
              <a:t>Em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hãy</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giải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thích</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nghĩa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của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nghèo</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trong</a:t>
            </a:r>
            <a:r>
              <a:rPr lang="vi-VN" sz="2800" b="1" dirty="0">
                <a:solidFill>
                  <a:srgbClr val="000000"/>
                </a:solidFill>
                <a:latin typeface="Times New Roman" panose="02020603050405020304" pitchFamily="18" charset="0"/>
                <a:ea typeface="Calibri" panose="020F0502020204030204" pitchFamily="34" charset="0"/>
              </a:rPr>
              <a:t> câu sau</a:t>
            </a:r>
            <a:r>
              <a:rPr lang="en-US" sz="2800"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Lắm</a:t>
            </a:r>
            <a:r>
              <a:rPr lang="en-US" sz="2800" b="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khi</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em</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cũng</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nghĩ</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nỗi</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nhà</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của</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mình</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thế</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này</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là</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nguy</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hiểm</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nhưng</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em</a:t>
            </a:r>
            <a:r>
              <a:rPr lang="en-US" sz="2800" b="1" i="1" dirty="0">
                <a:solidFill>
                  <a:srgbClr val="00206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nghèo</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sức</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quá</a:t>
            </a:r>
            <a:r>
              <a:rPr lang="en-US" sz="2800" b="1" dirty="0">
                <a:solidFill>
                  <a:srgbClr val="002060"/>
                </a:solidFill>
                <a:latin typeface="Times New Roman" panose="02020603050405020304" pitchFamily="18" charset="0"/>
                <a:ea typeface="Calibri" panose="020F0502020204030204" pitchFamily="34" charset="0"/>
              </a:rPr>
              <a:t>.</a:t>
            </a:r>
            <a:endParaRPr lang="en-US" sz="2400" b="1" dirty="0">
              <a:solidFill>
                <a:srgbClr val="002060"/>
              </a:solidFill>
              <a:latin typeface="Times New Roman" panose="02020603050405020304" pitchFamily="18" charset="0"/>
              <a:ea typeface="Calibri" panose="020F0502020204030204" pitchFamily="34" charset="0"/>
            </a:endParaRPr>
          </a:p>
        </p:txBody>
      </p:sp>
      <p:sp>
        <p:nvSpPr>
          <p:cNvPr id="4" name="TextBox 8"/>
          <p:cNvSpPr txBox="1">
            <a:spLocks noChangeArrowheads="1"/>
          </p:cNvSpPr>
          <p:nvPr/>
        </p:nvSpPr>
        <p:spPr bwMode="auto">
          <a:xfrm>
            <a:off x="1933294" y="1512385"/>
            <a:ext cx="29977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BÀI 4</a:t>
            </a:r>
            <a:r>
              <a:rPr lang="vi-VN"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Tr.20</a:t>
            </a:r>
            <a:endParaRPr lang="zh-CN" altLang="en-US"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510708"/>
            <a:ext cx="10208239" cy="492443"/>
            <a:chOff x="-2735643" y="680527"/>
            <a:chExt cx="11085258" cy="492443"/>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Microsoft YaHei" panose="020B0503020204020204" pitchFamily="34" charset="-122"/>
                <a:ea typeface="Microsoft YaHei" panose="020B0503020204020204" pitchFamily="34" charset="-122"/>
              </a:endParaRPr>
            </a:p>
          </p:txBody>
        </p:sp>
        <p:sp>
          <p:nvSpPr>
            <p:cNvPr id="4" name="TextBox 8"/>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BÀI 4</a:t>
              </a:r>
              <a:r>
                <a:rPr lang="vi-VN" altLang="zh-CN"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Tr.20</a:t>
              </a:r>
              <a:endParaRPr lang="zh-CN" altLang="en-US" sz="3200" b="1" spc="3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icrosoft YaHei" panose="020B0503020204020204" pitchFamily="34" charset="-122"/>
                <a:ea typeface="Microsoft YaHei" panose="020B0503020204020204" pitchFamily="34" charset="-122"/>
              </a:endParaRPr>
            </a:p>
          </p:txBody>
        </p:sp>
      </p:grpSp>
      <p:sp>
        <p:nvSpPr>
          <p:cNvPr id="8" name="椭圆 4"/>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altLang="zh-CN" sz="2800" b="1" dirty="0">
                <a:solidFill>
                  <a:prstClr val="white"/>
                </a:solidFill>
                <a:latin typeface="Times New Roman" panose="02020603050405020304"/>
                <a:ea typeface="方正姚体" panose="02010601030101010101" pitchFamily="2" charset="-122"/>
                <a:cs typeface="#9Slide03 Arima Madurai Bold" pitchFamily="2" charset="77"/>
                <a:sym typeface="+mn-lt"/>
              </a:rPr>
              <a:t>Nghèo</a:t>
            </a:r>
            <a:endParaRPr lang="zh-CN" altLang="en-US" sz="2800" b="1" dirty="0">
              <a:solidFill>
                <a:prstClr val="white"/>
              </a:solidFill>
              <a:latin typeface="等线 Light"/>
              <a:ea typeface="方正姚体" panose="02010601030101010101" pitchFamily="2" charset="-122"/>
              <a:cs typeface="#9Slide03 Arima Madurai Bold" pitchFamily="2" charset="77"/>
              <a:sym typeface="+mn-lt"/>
            </a:endParaRPr>
          </a:p>
        </p:txBody>
      </p:sp>
      <p:sp>
        <p:nvSpPr>
          <p:cNvPr id="13" name="椭圆 4"/>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altLang="zh-CN" sz="2800" b="1" dirty="0">
                <a:solidFill>
                  <a:prstClr val="white"/>
                </a:solidFill>
                <a:latin typeface="Times New Roman" panose="02020603050405020304"/>
                <a:ea typeface="方正姚体" panose="02010601030101010101" pitchFamily="2" charset="-122"/>
                <a:cs typeface="#9Slide03 Arima Madurai Bold" pitchFamily="2" charset="77"/>
                <a:sym typeface="+mn-lt"/>
              </a:rPr>
              <a:t>Nghèo sức</a:t>
            </a:r>
            <a:endParaRPr lang="zh-CN" altLang="en-US" sz="2800" b="1" dirty="0">
              <a:solidFill>
                <a:prstClr val="white"/>
              </a:solidFill>
              <a:latin typeface="等线 Light"/>
              <a:ea typeface="方正姚体" panose="02010601030101010101" pitchFamily="2" charset="-122"/>
              <a:cs typeface="#9Slide03 Arima Madurai Bold" pitchFamily="2" charset="77"/>
              <a:sym typeface="+mn-lt"/>
            </a:endParaRPr>
          </a:p>
        </p:txBody>
      </p:sp>
      <p:sp>
        <p:nvSpPr>
          <p:cNvPr id="14" name="TextBox 13"/>
          <p:cNvSpPr txBox="1"/>
          <p:nvPr/>
        </p:nvSpPr>
        <p:spPr>
          <a:xfrm>
            <a:off x="3581400" y="1370063"/>
            <a:ext cx="8420100" cy="203132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x-none" sz="2800" dirty="0">
                <a:solidFill>
                  <a:prstClr val="black"/>
                </a:solidFill>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endParaRPr lang="x-none"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x-none" sz="2800" dirty="0">
                <a:solidFill>
                  <a:prstClr val="black"/>
                </a:solidFill>
                <a:latin typeface="Times New Roman" panose="02020603050405020304" pitchFamily="18" charset="0"/>
                <a:cs typeface="Times New Roman" panose="02020603050405020304" pitchFamily="18" charset="0"/>
              </a:rPr>
              <a:t>	</a:t>
            </a:r>
            <a:r>
              <a:rPr lang="x-none" sz="2800" dirty="0">
                <a:solidFill>
                  <a:srgbClr val="C00000"/>
                </a:solidFill>
                <a:latin typeface="Times New Roman" panose="02020603050405020304" pitchFamily="18" charset="0"/>
                <a:cs typeface="Times New Roman" panose="02020603050405020304" pitchFamily="18" charset="0"/>
              </a:rPr>
              <a:t>VD: </a:t>
            </a:r>
            <a:r>
              <a:rPr lang="x-none" sz="2800" i="1" dirty="0">
                <a:solidFill>
                  <a:srgbClr val="C00000"/>
                </a:solidFill>
                <a:latin typeface="Times New Roman" panose="02020603050405020304" pitchFamily="18" charset="0"/>
                <a:cs typeface="Times New Roman" panose="02020603050405020304" pitchFamily="18" charset="0"/>
              </a:rPr>
              <a:t>Nhà nó rất nghèo, Đất nước còn nghèo.</a:t>
            </a:r>
            <a:endParaRPr lang="x-none" sz="2800" i="1"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81400" y="3452367"/>
            <a:ext cx="8420100" cy="130753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x-none" sz="2800" dirty="0">
                <a:solidFill>
                  <a:prstClr val="black"/>
                </a:solidFill>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x-none" sz="2800" i="1" dirty="0">
              <a:solidFill>
                <a:prstClr val="black"/>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Nụ cười vô lo của người đàn ông lang thang vô cùng bình yên | Tin tức Onlin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28100" y="4316702"/>
            <a:ext cx="3172696" cy="2416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382297" y="766917"/>
            <a:ext cx="5427405" cy="757045"/>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trang</a:t>
            </a:r>
            <a:r>
              <a:rPr lang="en-US" sz="3200" b="1" dirty="0">
                <a:solidFill>
                  <a:srgbClr val="C00000"/>
                </a:solidFill>
                <a:latin typeface="Times New Roman" panose="02020603050405020304" pitchFamily="18" charset="0"/>
                <a:cs typeface="Times New Roman" panose="02020603050405020304" pitchFamily="18" charset="0"/>
              </a:rPr>
              <a:t> 20</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07223" y="2241754"/>
            <a:ext cx="3452157" cy="3002886"/>
          </a:xfrm>
          <a:prstGeom prst="roundRect">
            <a:avLst/>
          </a:prstGeom>
          <a:solidFill>
            <a:schemeClr val="bg2"/>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err="1">
                <a:solidFill>
                  <a:srgbClr val="000000"/>
                </a:solidFill>
                <a:latin typeface="Times New Roman" panose="02020603050405020304" pitchFamily="18" charset="0"/>
                <a:ea typeface="Calibri" panose="020F0502020204030204" pitchFamily="34" charset="0"/>
              </a:rPr>
              <a:t>Mưa</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dầm</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sùi</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sụt</a:t>
            </a:r>
            <a:r>
              <a:rPr lang="en-US" sz="3200" i="1" dirty="0">
                <a:solidFill>
                  <a:srgbClr val="000000"/>
                </a:solidFill>
                <a:latin typeface="Times New Roman" panose="02020603050405020304" pitchFamily="18" charset="0"/>
                <a:ea typeface="Calibri" panose="020F0502020204030204" pitchFamily="34" charset="0"/>
              </a:rPr>
              <a:t>:</a:t>
            </a:r>
            <a:r>
              <a:rPr lang="en-US" sz="3200" dirty="0">
                <a:solidFill>
                  <a:srgbClr val="00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mưa</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nhỏ</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rả</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rích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kéo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dài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không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dứt</a:t>
            </a:r>
            <a:r>
              <a:rPr lang="en-US" sz="3200" dirty="0">
                <a:solidFill>
                  <a:srgbClr val="000000"/>
                </a:solidFill>
                <a:latin typeface="Times New Roman" panose="02020603050405020304" pitchFamily="18" charset="0"/>
                <a:ea typeface="Calibri" panose="020F0502020204030204" pitchFamily="34" charset="0"/>
              </a:rPr>
              <a:t>.</a:t>
            </a:r>
            <a:endParaRPr lang="en-US" sz="3200" dirty="0">
              <a:solidFill>
                <a:prstClr val="white"/>
              </a:solidFill>
              <a:latin typeface="Times New Roman" panose="02020603050405020304" pitchFamily="18" charset="0"/>
              <a:ea typeface="Calibri" panose="020F0502020204030204" pitchFamily="34" charset="0"/>
            </a:endParaRPr>
          </a:p>
        </p:txBody>
      </p:sp>
      <p:sp>
        <p:nvSpPr>
          <p:cNvPr id="7" name="Rounded Rectangle 6"/>
          <p:cNvSpPr/>
          <p:nvPr/>
        </p:nvSpPr>
        <p:spPr>
          <a:xfrm>
            <a:off x="6142813" y="2241754"/>
            <a:ext cx="3827098" cy="3002886"/>
          </a:xfrm>
          <a:prstGeom prst="roundRect">
            <a:avLst/>
          </a:prstGeom>
          <a:solidFill>
            <a:schemeClr val="bg2"/>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err="1">
                <a:solidFill>
                  <a:srgbClr val="000000"/>
                </a:solidFill>
                <a:latin typeface="Times New Roman" panose="02020603050405020304" pitchFamily="18" charset="0"/>
                <a:ea typeface="Calibri" panose="020F0502020204030204" pitchFamily="34" charset="0"/>
              </a:rPr>
              <a:t>Điệu</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hát</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mưa</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dầm</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sùi</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sụt</a:t>
            </a:r>
            <a:r>
              <a:rPr lang="en-US" sz="3200" i="1" dirty="0">
                <a:solidFill>
                  <a:srgbClr val="000000"/>
                </a:solidFill>
                <a:latin typeface="Times New Roman" panose="02020603050405020304" pitchFamily="18" charset="0"/>
                <a:ea typeface="Calibri" panose="020F0502020204030204" pitchFamily="34" charset="0"/>
              </a:rPr>
              <a:t>:</a:t>
            </a:r>
            <a:r>
              <a:rPr lang="en-US" sz="3200" dirty="0">
                <a:solidFill>
                  <a:srgbClr val="00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điệu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hát</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nhỏ</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kéo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dài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buồn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ngậm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ngùi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lương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solidFill>
                <a:prstClr val="white"/>
              </a:solidFill>
              <a:latin typeface="Times New Roman" panose="02020603050405020304" pitchFamily="18" charset="0"/>
              <a:ea typeface="Calibri" panose="020F0502020204030204" pitchFamily="34" charset="0"/>
            </a:endParaRPr>
          </a:p>
        </p:txBody>
      </p:sp>
      <p:sp>
        <p:nvSpPr>
          <p:cNvPr id="2" name="Down Arrow 1"/>
          <p:cNvSpPr/>
          <p:nvPr/>
        </p:nvSpPr>
        <p:spPr>
          <a:xfrm>
            <a:off x="4114800" y="1538710"/>
            <a:ext cx="840658" cy="68829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7522711" y="1553458"/>
            <a:ext cx="883869" cy="68829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836" y="604685"/>
            <a:ext cx="3842982" cy="707922"/>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96327" y="1471664"/>
            <a:ext cx="8229600" cy="2790620"/>
          </a:xfrm>
          <a:prstGeom prst="cloudCallout">
            <a:avLst/>
          </a:prstGeom>
          <a:solidFill>
            <a:schemeClr val="bg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indent="0">
              <a:spcBef>
                <a:spcPts val="0"/>
              </a:spcBef>
              <a:spcAft>
                <a:spcPts val="750"/>
              </a:spcAft>
              <a:buNone/>
            </a:pPr>
            <a:endParaRPr lang="en-US" sz="5400" dirty="0">
              <a:solidFill>
                <a:srgbClr val="000000"/>
              </a:solidFill>
              <a:latin typeface="Times New Roman" panose="02020603050405020304" pitchFamily="18" charset="0"/>
              <a:ea typeface="Calibri" panose="020F0502020204030204" pitchFamily="34" charset="0"/>
            </a:endParaRPr>
          </a:p>
          <a:p>
            <a:pPr marL="0" marR="0" indent="0">
              <a:lnSpc>
                <a:spcPct val="120000"/>
              </a:lnSpc>
              <a:spcBef>
                <a:spcPts val="0"/>
              </a:spcBef>
              <a:spcAft>
                <a:spcPts val="750"/>
              </a:spcAft>
              <a:buNone/>
            </a:pPr>
            <a:r>
              <a:rPr lang="en-US" sz="11200" dirty="0" err="1">
                <a:solidFill>
                  <a:srgbClr val="000000"/>
                </a:solidFill>
                <a:latin typeface="Times New Roman" panose="02020603050405020304" pitchFamily="18" charset="0"/>
                <a:ea typeface="Calibri" panose="020F0502020204030204" pitchFamily="34" charset="0"/>
              </a:rPr>
              <a:t>Đọc</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lại</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các</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chú</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thích</a:t>
            </a:r>
            <a:r>
              <a:rPr lang="en-US" sz="11200" dirty="0">
                <a:solidFill>
                  <a:srgbClr val="000000"/>
                </a:solidFill>
                <a:latin typeface="Times New Roman" panose="02020603050405020304" pitchFamily="18" charset="0"/>
                <a:ea typeface="Calibri" panose="020F0502020204030204" pitchFamily="34" charset="0"/>
              </a:rPr>
              <a:t> có </a:t>
            </a:r>
            <a:r>
              <a:rPr lang="en-US" sz="11200" dirty="0" err="1">
                <a:solidFill>
                  <a:srgbClr val="000000"/>
                </a:solidFill>
                <a:latin typeface="Times New Roman" panose="02020603050405020304" pitchFamily="18" charset="0"/>
                <a:ea typeface="Calibri" panose="020F0502020204030204" pitchFamily="34" charset="0"/>
              </a:rPr>
              <a:t>thành</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ngữ</a:t>
            </a:r>
            <a:r>
              <a:rPr lang="en-US" sz="11200" dirty="0">
                <a:solidFill>
                  <a:srgbClr val="00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tắt</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lửa</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tối</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đèn</a:t>
            </a:r>
            <a:r>
              <a:rPr lang="en-US" sz="11200"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ăn</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sổi</a:t>
            </a:r>
            <a:r>
              <a:rPr lang="en-US" sz="11200" i="1" dirty="0">
                <a:solidFill>
                  <a:srgbClr val="FF0000"/>
                </a:solidFill>
                <a:latin typeface="Times New Roman" panose="02020603050405020304" pitchFamily="18" charset="0"/>
                <a:ea typeface="Calibri" panose="020F0502020204030204" pitchFamily="34" charset="0"/>
              </a:rPr>
              <a:t> ở </a:t>
            </a:r>
            <a:r>
              <a:rPr lang="en-US" sz="11200" i="1" dirty="0" err="1">
                <a:solidFill>
                  <a:srgbClr val="FF0000"/>
                </a:solidFill>
                <a:latin typeface="Times New Roman" panose="02020603050405020304" pitchFamily="18" charset="0"/>
                <a:ea typeface="Calibri" panose="020F0502020204030204" pitchFamily="34" charset="0"/>
              </a:rPr>
              <a:t>thì</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hôi</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như</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cú</a:t>
            </a:r>
            <a:r>
              <a:rPr lang="en-US" sz="11200" i="1" dirty="0">
                <a:solidFill>
                  <a:srgbClr val="FF0000"/>
                </a:solidFill>
                <a:latin typeface="Times New Roman" panose="02020603050405020304" pitchFamily="18" charset="0"/>
                <a:ea typeface="Calibri" panose="020F0502020204030204" pitchFamily="34" charset="0"/>
              </a:rPr>
              <a:t> </a:t>
            </a:r>
            <a:r>
              <a:rPr lang="en-US" sz="11200" i="1" dirty="0" err="1">
                <a:solidFill>
                  <a:srgbClr val="FF0000"/>
                </a:solidFill>
                <a:latin typeface="Times New Roman" panose="02020603050405020304" pitchFamily="18" charset="0"/>
                <a:ea typeface="Calibri" panose="020F0502020204030204" pitchFamily="34" charset="0"/>
              </a:rPr>
              <a:t>mèo</a:t>
            </a:r>
            <a:r>
              <a:rPr lang="en-US" sz="11200" i="1" dirty="0">
                <a:solidFill>
                  <a:srgbClr val="FF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để</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hiểu</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nghĩa</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Sau</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đó</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đặt</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câu</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với</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mỗi</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thành</a:t>
            </a:r>
            <a:r>
              <a:rPr lang="en-US" sz="11200" dirty="0">
                <a:solidFill>
                  <a:srgbClr val="000000"/>
                </a:solidFill>
                <a:latin typeface="Times New Roman" panose="02020603050405020304" pitchFamily="18" charset="0"/>
                <a:ea typeface="Calibri" panose="020F0502020204030204" pitchFamily="34" charset="0"/>
              </a:rPr>
              <a:t> </a:t>
            </a:r>
            <a:r>
              <a:rPr lang="en-US" sz="11200" dirty="0" err="1">
                <a:solidFill>
                  <a:srgbClr val="000000"/>
                </a:solidFill>
                <a:latin typeface="Times New Roman" panose="02020603050405020304" pitchFamily="18" charset="0"/>
                <a:ea typeface="Calibri" panose="020F0502020204030204" pitchFamily="34" charset="0"/>
              </a:rPr>
              <a:t>ngữ</a:t>
            </a:r>
            <a:r>
              <a:rPr lang="en-US" sz="11200" dirty="0">
                <a:solidFill>
                  <a:srgbClr val="000000"/>
                </a:solidFill>
                <a:latin typeface="Times New Roman" panose="02020603050405020304" pitchFamily="18" charset="0"/>
                <a:ea typeface="Calibri" panose="020F0502020204030204" pitchFamily="34" charset="0"/>
              </a:rPr>
              <a:t>.</a:t>
            </a:r>
            <a:endParaRPr lang="en-US" sz="11200" dirty="0">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1"/>
          <a:stretch>
            <a:fillRect/>
          </a:stretch>
        </p:blipFill>
        <p:spPr>
          <a:xfrm>
            <a:off x="1153228" y="3977749"/>
            <a:ext cx="2286198" cy="199966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597426" y="1041222"/>
            <a:ext cx="2697383"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rPr>
              <a:t>trang</a:t>
            </a:r>
            <a:r>
              <a:rPr lang="en-US" sz="2800" b="1" dirty="0">
                <a:solidFill>
                  <a:srgbClr val="FF0000"/>
                </a:solidFill>
                <a:latin typeface="Times New Roman" panose="02020603050405020304" pitchFamily="18" charset="0"/>
                <a:ea typeface="Times New Roman" panose="02020603050405020304" pitchFamily="18" charset="0"/>
              </a:rPr>
              <a:t> 20</a:t>
            </a:r>
            <a:endParaRPr lang="en-US" sz="2800" b="1" dirty="0">
              <a:solidFill>
                <a:srgbClr val="FF0000"/>
              </a:solidFill>
              <a:latin typeface="Times New Roman" panose="02020603050405020304" pitchFamily="18" charset="0"/>
              <a:ea typeface="Times New Roman" panose="02020603050405020304" pitchFamily="18" charset="0"/>
            </a:endParaRPr>
          </a:p>
        </p:txBody>
      </p:sp>
      <p:grpSp>
        <p:nvGrpSpPr>
          <p:cNvPr id="7" name="Group 6"/>
          <p:cNvGrpSpPr/>
          <p:nvPr/>
        </p:nvGrpSpPr>
        <p:grpSpPr>
          <a:xfrm>
            <a:off x="1071761" y="656582"/>
            <a:ext cx="10161667" cy="3409338"/>
            <a:chOff x="1071761" y="656582"/>
            <a:chExt cx="10161667" cy="3409338"/>
          </a:xfrm>
        </p:grpSpPr>
        <p:sp>
          <p:nvSpPr>
            <p:cNvPr id="8" name="Freeform 7"/>
            <p:cNvSpPr/>
            <p:nvPr/>
          </p:nvSpPr>
          <p:spPr>
            <a:xfrm>
              <a:off x="6126477" y="1804516"/>
              <a:ext cx="3514412" cy="668865"/>
            </a:xfrm>
            <a:custGeom>
              <a:avLst/>
              <a:gdLst/>
              <a:ahLst/>
              <a:cxnLst/>
              <a:rect l="0" t="0" r="0" b="0"/>
              <a:pathLst>
                <a:path>
                  <a:moveTo>
                    <a:pt x="0" y="0"/>
                  </a:moveTo>
                  <a:lnTo>
                    <a:pt x="0" y="334432"/>
                  </a:lnTo>
                  <a:lnTo>
                    <a:pt x="3514412" y="334432"/>
                  </a:lnTo>
                  <a:lnTo>
                    <a:pt x="3514412" y="66886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p:cNvSpPr/>
            <p:nvPr/>
          </p:nvSpPr>
          <p:spPr>
            <a:xfrm>
              <a:off x="6080757" y="1804516"/>
              <a:ext cx="91440" cy="668865"/>
            </a:xfrm>
            <a:custGeom>
              <a:avLst/>
              <a:gdLst/>
              <a:ahLst/>
              <a:cxnLst/>
              <a:rect l="0" t="0" r="0" b="0"/>
              <a:pathLst>
                <a:path>
                  <a:moveTo>
                    <a:pt x="45720" y="0"/>
                  </a:moveTo>
                  <a:lnTo>
                    <a:pt x="45720" y="66886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9"/>
            <p:cNvSpPr/>
            <p:nvPr/>
          </p:nvSpPr>
          <p:spPr>
            <a:xfrm>
              <a:off x="2664299" y="1804516"/>
              <a:ext cx="3462177" cy="668865"/>
            </a:xfrm>
            <a:custGeom>
              <a:avLst/>
              <a:gdLst/>
              <a:ahLst/>
              <a:cxnLst/>
              <a:rect l="0" t="0" r="0" b="0"/>
              <a:pathLst>
                <a:path>
                  <a:moveTo>
                    <a:pt x="3462177" y="0"/>
                  </a:moveTo>
                  <a:lnTo>
                    <a:pt x="3462177" y="334432"/>
                  </a:lnTo>
                  <a:lnTo>
                    <a:pt x="0" y="334432"/>
                  </a:lnTo>
                  <a:lnTo>
                    <a:pt x="0" y="66886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0"/>
            <p:cNvSpPr/>
            <p:nvPr/>
          </p:nvSpPr>
          <p:spPr>
            <a:xfrm>
              <a:off x="4533939" y="656582"/>
              <a:ext cx="3185076" cy="1147933"/>
            </a:xfrm>
            <a:custGeom>
              <a:avLst/>
              <a:gdLst>
                <a:gd name="connsiteX0" fmla="*/ 0 w 3185076"/>
                <a:gd name="connsiteY0" fmla="*/ 0 h 1147933"/>
                <a:gd name="connsiteX1" fmla="*/ 3185076 w 3185076"/>
                <a:gd name="connsiteY1" fmla="*/ 0 h 1147933"/>
                <a:gd name="connsiteX2" fmla="*/ 3185076 w 3185076"/>
                <a:gd name="connsiteY2" fmla="*/ 1147933 h 1147933"/>
                <a:gd name="connsiteX3" fmla="*/ 0 w 3185076"/>
                <a:gd name="connsiteY3" fmla="*/ 1147933 h 1147933"/>
                <a:gd name="connsiteX4" fmla="*/ 0 w 3185076"/>
                <a:gd name="connsiteY4" fmla="*/ 0 h 114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076" h="1147933">
                  <a:moveTo>
                    <a:pt x="0" y="0"/>
                  </a:moveTo>
                  <a:lnTo>
                    <a:pt x="3185076" y="0"/>
                  </a:lnTo>
                  <a:lnTo>
                    <a:pt x="3185076" y="1147933"/>
                  </a:lnTo>
                  <a:lnTo>
                    <a:pt x="0" y="114793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algn="ctr" defTabSz="1422400">
                <a:lnSpc>
                  <a:spcPct val="90000"/>
                </a:lnSpc>
                <a:spcBef>
                  <a:spcPct val="0"/>
                </a:spcBef>
                <a:spcAft>
                  <a:spcPct val="35000"/>
                </a:spcAft>
              </a:pPr>
              <a:r>
                <a:rPr lang="en-US" sz="3200" b="1" dirty="0" err="1">
                  <a:solidFill>
                    <a:prstClr val="white"/>
                  </a:solidFill>
                  <a:latin typeface="Times New Roman" panose="02020603050405020304" pitchFamily="18" charset="0"/>
                  <a:cs typeface="Times New Roman" panose="02020603050405020304" pitchFamily="18" charset="0"/>
                </a:rPr>
                <a:t>Đặt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câu</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12" name="Freeform 11"/>
            <p:cNvSpPr/>
            <p:nvPr/>
          </p:nvSpPr>
          <p:spPr>
            <a:xfrm>
              <a:off x="1071761" y="2473382"/>
              <a:ext cx="3185076" cy="1592538"/>
            </a:xfrm>
            <a:custGeom>
              <a:avLst/>
              <a:gdLst>
                <a:gd name="connsiteX0" fmla="*/ 0 w 3185076"/>
                <a:gd name="connsiteY0" fmla="*/ 0 h 1592538"/>
                <a:gd name="connsiteX1" fmla="*/ 3185076 w 3185076"/>
                <a:gd name="connsiteY1" fmla="*/ 0 h 1592538"/>
                <a:gd name="connsiteX2" fmla="*/ 3185076 w 3185076"/>
                <a:gd name="connsiteY2" fmla="*/ 1592538 h 1592538"/>
                <a:gd name="connsiteX3" fmla="*/ 0 w 3185076"/>
                <a:gd name="connsiteY3" fmla="*/ 1592538 h 1592538"/>
                <a:gd name="connsiteX4" fmla="*/ 0 w 3185076"/>
                <a:gd name="connsiteY4" fmla="*/ 0 h 159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076" h="1592538">
                  <a:moveTo>
                    <a:pt x="0" y="0"/>
                  </a:moveTo>
                  <a:lnTo>
                    <a:pt x="3185076" y="0"/>
                  </a:lnTo>
                  <a:lnTo>
                    <a:pt x="3185076" y="1592538"/>
                  </a:lnTo>
                  <a:lnTo>
                    <a:pt x="0" y="159253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r>
                <a:rPr lang="en-US" sz="2800"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Anh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em</a:t>
              </a:r>
              <a:r>
                <a:rPr lang="en-US" sz="2800" b="1" dirty="0">
                  <a:solidFill>
                    <a:prstClr val="white"/>
                  </a:solidFill>
                  <a:latin typeface="Times New Roman" panose="02020603050405020304" pitchFamily="18" charset="0"/>
                  <a:cs typeface="Times New Roman" panose="02020603050405020304" pitchFamily="18" charset="0"/>
                </a:rPr>
                <a:t> ta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hàng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xóm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láng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giềng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tắt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lửa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tối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đèn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có</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nhau</a:t>
              </a:r>
              <a:r>
                <a:rPr lang="en-US"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4533939" y="2473382"/>
              <a:ext cx="3185076" cy="1592538"/>
            </a:xfrm>
            <a:custGeom>
              <a:avLst/>
              <a:gdLst>
                <a:gd name="connsiteX0" fmla="*/ 0 w 3185076"/>
                <a:gd name="connsiteY0" fmla="*/ 0 h 1592538"/>
                <a:gd name="connsiteX1" fmla="*/ 3185076 w 3185076"/>
                <a:gd name="connsiteY1" fmla="*/ 0 h 1592538"/>
                <a:gd name="connsiteX2" fmla="*/ 3185076 w 3185076"/>
                <a:gd name="connsiteY2" fmla="*/ 1592538 h 1592538"/>
                <a:gd name="connsiteX3" fmla="*/ 0 w 3185076"/>
                <a:gd name="connsiteY3" fmla="*/ 1592538 h 1592538"/>
                <a:gd name="connsiteX4" fmla="*/ 0 w 3185076"/>
                <a:gd name="connsiteY4" fmla="*/ 0 h 159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076" h="1592538">
                  <a:moveTo>
                    <a:pt x="0" y="0"/>
                  </a:moveTo>
                  <a:lnTo>
                    <a:pt x="3185076" y="0"/>
                  </a:lnTo>
                  <a:lnTo>
                    <a:pt x="3185076" y="1592538"/>
                  </a:lnTo>
                  <a:lnTo>
                    <a:pt x="0" y="159253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r>
                <a:rPr lang="en-US" sz="2800" b="1" dirty="0" err="1">
                  <a:solidFill>
                    <a:prstClr val="white"/>
                  </a:solidFill>
                  <a:latin typeface="Times New Roman" panose="02020603050405020304" pitchFamily="18" charset="0"/>
                  <a:cs typeface="Times New Roman" panose="02020603050405020304" pitchFamily="18" charset="0"/>
                </a:rPr>
                <a:t>Việc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gì</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anh</a:t>
              </a:r>
              <a:r>
                <a:rPr lang="en-US" sz="2800" b="1" dirty="0">
                  <a:solidFill>
                    <a:prstClr val="white"/>
                  </a:solidFill>
                  <a:latin typeface="Times New Roman" panose="02020603050405020304" pitchFamily="18" charset="0"/>
                  <a:cs typeface="Times New Roman" panose="02020603050405020304" pitchFamily="18" charset="0"/>
                </a:rPr>
                <a:t> ta </a:t>
              </a:r>
              <a:r>
                <a:rPr lang="en-US" sz="2800" b="1" dirty="0" err="1">
                  <a:solidFill>
                    <a:prstClr val="white"/>
                  </a:solidFill>
                  <a:latin typeface="Times New Roman" panose="02020603050405020304" pitchFamily="18" charset="0"/>
                  <a:cs typeface="Times New Roman" panose="02020603050405020304" pitchFamily="18" charset="0"/>
                </a:rPr>
                <a:t>làm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cũng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tạm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không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chắc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chắn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ăn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sổi</a:t>
              </a:r>
              <a:r>
                <a:rPr lang="en-US" sz="2800" b="1" dirty="0">
                  <a:solidFill>
                    <a:prstClr val="white"/>
                  </a:solidFill>
                  <a:latin typeface="Times New Roman" panose="02020603050405020304" pitchFamily="18" charset="0"/>
                  <a:cs typeface="Times New Roman" panose="02020603050405020304" pitchFamily="18" charset="0"/>
                </a:rPr>
                <a:t> ở </a:t>
              </a:r>
              <a:r>
                <a:rPr lang="en-US" sz="2800" b="1" dirty="0" err="1">
                  <a:solidFill>
                    <a:prstClr val="white"/>
                  </a:solidFill>
                  <a:latin typeface="Times New Roman" panose="02020603050405020304" pitchFamily="18" charset="0"/>
                  <a:cs typeface="Times New Roman" panose="02020603050405020304" pitchFamily="18" charset="0"/>
                </a:rPr>
                <a:t>thì</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quá</a:t>
              </a:r>
              <a:r>
                <a:rPr lang="en-US"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4" name="Freeform 13"/>
            <p:cNvSpPr/>
            <p:nvPr/>
          </p:nvSpPr>
          <p:spPr>
            <a:xfrm>
              <a:off x="8048352" y="2473382"/>
              <a:ext cx="3185076" cy="1592538"/>
            </a:xfrm>
            <a:custGeom>
              <a:avLst/>
              <a:gdLst>
                <a:gd name="connsiteX0" fmla="*/ 0 w 3185076"/>
                <a:gd name="connsiteY0" fmla="*/ 0 h 1592538"/>
                <a:gd name="connsiteX1" fmla="*/ 3185076 w 3185076"/>
                <a:gd name="connsiteY1" fmla="*/ 0 h 1592538"/>
                <a:gd name="connsiteX2" fmla="*/ 3185076 w 3185076"/>
                <a:gd name="connsiteY2" fmla="*/ 1592538 h 1592538"/>
                <a:gd name="connsiteX3" fmla="*/ 0 w 3185076"/>
                <a:gd name="connsiteY3" fmla="*/ 1592538 h 1592538"/>
                <a:gd name="connsiteX4" fmla="*/ 0 w 3185076"/>
                <a:gd name="connsiteY4" fmla="*/ 0 h 159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076" h="1592538">
                  <a:moveTo>
                    <a:pt x="0" y="0"/>
                  </a:moveTo>
                  <a:lnTo>
                    <a:pt x="3185076" y="0"/>
                  </a:lnTo>
                  <a:lnTo>
                    <a:pt x="3185076" y="1592538"/>
                  </a:lnTo>
                  <a:lnTo>
                    <a:pt x="0" y="159253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r>
                <a:rPr lang="en-US" sz="2800" b="1" dirty="0" err="1">
                  <a:solidFill>
                    <a:prstClr val="white"/>
                  </a:solidFill>
                  <a:latin typeface="Times New Roman" panose="02020603050405020304" pitchFamily="18" charset="0"/>
                  <a:cs typeface="Times New Roman" panose="02020603050405020304" pitchFamily="18" charset="0"/>
                </a:rPr>
                <a:t>Cậu</a:t>
              </a:r>
              <a:r>
                <a:rPr lang="en-US" sz="2800" b="1" dirty="0">
                  <a:solidFill>
                    <a:prstClr val="white"/>
                  </a:solidFill>
                  <a:latin typeface="Times New Roman" panose="02020603050405020304" pitchFamily="18" charset="0"/>
                  <a:cs typeface="Times New Roman" panose="02020603050405020304" pitchFamily="18" charset="0"/>
                </a:rPr>
                <a:t> ta </a:t>
              </a:r>
              <a:r>
                <a:rPr lang="en-US" sz="2800" b="1" dirty="0" err="1">
                  <a:solidFill>
                    <a:prstClr val="white"/>
                  </a:solidFill>
                  <a:latin typeface="Times New Roman" panose="02020603050405020304" pitchFamily="18" charset="0"/>
                  <a:cs typeface="Times New Roman" panose="02020603050405020304" pitchFamily="18" charset="0"/>
                </a:rPr>
                <a:t>đi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mưa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về</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cú</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mèo</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ấy</a:t>
              </a:r>
              <a:r>
                <a:rPr lang="en-US"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1"/>
          <a:stretch>
            <a:fillRect/>
          </a:stretch>
        </p:blipFill>
        <p:spPr>
          <a:xfrm>
            <a:off x="4539339" y="4111015"/>
            <a:ext cx="3174275" cy="2006578"/>
          </a:xfrm>
          <a:prstGeom prst="rect">
            <a:avLst/>
          </a:prstGeom>
        </p:spPr>
      </p:pic>
      <p:pic>
        <p:nvPicPr>
          <p:cNvPr id="5" name="Picture 4"/>
          <p:cNvPicPr>
            <a:picLocks noChangeAspect="1"/>
          </p:cNvPicPr>
          <p:nvPr/>
        </p:nvPicPr>
        <p:blipFill>
          <a:blip r:embed="rId2"/>
          <a:stretch>
            <a:fillRect/>
          </a:stretch>
        </p:blipFill>
        <p:spPr>
          <a:xfrm>
            <a:off x="8025879" y="4096267"/>
            <a:ext cx="3235544" cy="2006578"/>
          </a:xfrm>
          <a:prstGeom prst="rect">
            <a:avLst/>
          </a:prstGeom>
        </p:spPr>
      </p:pic>
      <p:pic>
        <p:nvPicPr>
          <p:cNvPr id="2" name="Picture 1"/>
          <p:cNvPicPr>
            <a:picLocks noChangeAspect="1"/>
          </p:cNvPicPr>
          <p:nvPr/>
        </p:nvPicPr>
        <p:blipFill>
          <a:blip r:embed="rId3"/>
          <a:stretch>
            <a:fillRect/>
          </a:stretch>
        </p:blipFill>
        <p:spPr>
          <a:xfrm>
            <a:off x="1071761" y="4111015"/>
            <a:ext cx="3185076" cy="2006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6915" y="984945"/>
            <a:ext cx="5199380" cy="1076325"/>
          </a:xfrm>
          <a:prstGeom prst="rect">
            <a:avLst/>
          </a:prstGeom>
          <a:noFill/>
        </p:spPr>
        <p:txBody>
          <a:bodyPr wrap="none" lIns="91440" tIns="45720" rIns="91440" bIns="45720">
            <a:spAutoFit/>
          </a:bodyPr>
          <a:lstStyle/>
          <a:p>
            <a:pPr algn="ct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B</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ài1</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Ti</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ết </a:t>
            </a:r>
            <a:r>
              <a:rPr lang="en-US" alt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5</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endPar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a:p>
            <a:pPr algn="ct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THỰC HÀNH TIẾNG VIỆT</a:t>
            </a:r>
            <a:endParaRPr lang="en-US" sz="3200" b="1" dirty="0">
              <a:ln w="10541" cmpd="sng">
                <a:solidFill>
                  <a:srgbClr val="5B9BD5">
                    <a:shade val="88000"/>
                    <a:satMod val="110000"/>
                  </a:srgbClr>
                </a:solidFill>
                <a:prstDash val="solid"/>
              </a:ln>
              <a:solidFill>
                <a:srgbClr val="FF000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3128" y="2062163"/>
            <a:ext cx="5761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39788" y="3239421"/>
            <a:ext cx="5510212" cy="785901"/>
          </a:xfrm>
          <a:prstGeom prst="rect">
            <a:avLst/>
          </a:prstGeom>
          <a:solidFill>
            <a:srgbClr val="2B80A5"/>
          </a:solidFill>
          <a:ln w="12700" cap="flat" cmpd="sng" algn="ctr">
            <a:solidFill>
              <a:srgbClr val="4472C4">
                <a:shade val="50000"/>
              </a:srgbClr>
            </a:solidFill>
            <a:prstDash val="solid"/>
            <a:miter lim="800000"/>
          </a:ln>
          <a:effectLst/>
        </p:spPr>
        <p:txBody>
          <a:bodyPr rtlCol="0" anchor="ctr"/>
          <a:lstStyle/>
          <a:p>
            <a:r>
              <a:rPr lang="vi-VN" sz="3600" b="1" kern="0" dirty="0">
                <a:solidFill>
                  <a:sysClr val="window" lastClr="FFFFFF"/>
                </a:solidFill>
                <a:latin typeface="Times New Roman" panose="02020603050405020304" pitchFamily="18" charset="0"/>
                <a:cs typeface="Times New Roman" panose="02020603050405020304" pitchFamily="18" charset="0"/>
              </a:rPr>
              <a:t>II. NGHĨA CỦA TỪ NGỮ</a:t>
            </a:r>
            <a:endParaRPr lang="x-none" sz="3600" b="1" kern="0" dirty="0">
              <a:solidFill>
                <a:sysClr val="window" lastClr="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45682" y="4025322"/>
            <a:ext cx="2365679" cy="523220"/>
          </a:xfrm>
          <a:prstGeom prst="rect">
            <a:avLst/>
          </a:prstGeom>
          <a:noFill/>
        </p:spPr>
        <p:txBody>
          <a:bodyPr wrap="square" rtlCol="0">
            <a:spAutoFit/>
          </a:bodyPr>
          <a:lstStyle/>
          <a:p>
            <a:r>
              <a:rPr lang="vi-VN" sz="2800" dirty="0">
                <a:solidFill>
                  <a:prstClr val="black"/>
                </a:solidFill>
                <a:latin typeface="Times New Roman" panose="02020603050405020304"/>
              </a:rPr>
              <a:t>1. Bài tập</a:t>
            </a:r>
            <a:endParaRPr lang="en-US" sz="2800" dirty="0">
              <a:solidFill>
                <a:prstClr val="black"/>
              </a:solidFill>
              <a:latin typeface="Calibri Light" panose="020F0302020204030204"/>
            </a:endParaRPr>
          </a:p>
        </p:txBody>
      </p:sp>
      <p:sp>
        <p:nvSpPr>
          <p:cNvPr id="2" name="TextBox 1"/>
          <p:cNvSpPr txBox="1"/>
          <p:nvPr/>
        </p:nvSpPr>
        <p:spPr>
          <a:xfrm>
            <a:off x="945541" y="4548542"/>
            <a:ext cx="2265820" cy="523220"/>
          </a:xfrm>
          <a:prstGeom prst="rect">
            <a:avLst/>
          </a:prstGeom>
          <a:noFill/>
        </p:spPr>
        <p:txBody>
          <a:bodyPr wrap="square" rtlCol="0">
            <a:spAutoFit/>
          </a:bodyPr>
          <a:lstStyle/>
          <a:p>
            <a:pPr lvl="0">
              <a:defRPr/>
            </a:pP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82675" y="905077"/>
            <a:ext cx="3617865" cy="913853"/>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C00000"/>
                </a:solidFill>
                <a:latin typeface="Times New Roman" panose="02020603050405020304" pitchFamily="18" charset="0"/>
                <a:cs typeface="Times New Roman" panose="02020603050405020304" pitchFamily="18" charset="0"/>
              </a:rPr>
              <a:t>2. </a:t>
            </a:r>
            <a:r>
              <a:rPr lang="en-US" sz="3200" b="1" dirty="0" err="1">
                <a:solidFill>
                  <a:srgbClr val="C00000"/>
                </a:solidFill>
                <a:latin typeface="Times New Roman" panose="02020603050405020304" pitchFamily="18" charset="0"/>
                <a:cs typeface="Times New Roman" panose="02020603050405020304" pitchFamily="18" charset="0"/>
              </a:rPr>
              <a:t>Kết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luận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00560" y="2344994"/>
            <a:ext cx="3333136" cy="3244645"/>
          </a:xfrm>
          <a:prstGeom prst="round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libri" panose="020F0502020204030204" pitchFamily="34" charset="0"/>
              </a:rPr>
              <a:t>Để</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giải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thích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nghĩa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thường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từ</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ngữ</a:t>
            </a:r>
            <a:r>
              <a:rPr lang="en-US" sz="2800" b="1" dirty="0">
                <a:solidFill>
                  <a:srgbClr val="FF0000"/>
                </a:solidFill>
                <a:latin typeface="Times New Roman" panose="02020603050405020304" pitchFamily="18" charset="0"/>
                <a:ea typeface="Calibri" panose="020F0502020204030204" pitchFamily="34" charset="0"/>
              </a:rPr>
              <a:t>, có </a:t>
            </a:r>
            <a:r>
              <a:rPr lang="en-US" sz="2800" b="1" dirty="0" err="1">
                <a:solidFill>
                  <a:srgbClr val="FF0000"/>
                </a:solidFill>
                <a:latin typeface="Times New Roman" panose="02020603050405020304" pitchFamily="18" charset="0"/>
                <a:ea typeface="Calibri" panose="020F0502020204030204" pitchFamily="34" charset="0"/>
              </a:rPr>
              <a:t>thể</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dựa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vào</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từ</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điển</a:t>
            </a:r>
            <a:r>
              <a:rPr lang="en-US" sz="2800" b="1" dirty="0">
                <a:solidFill>
                  <a:srgbClr val="FF0000"/>
                </a:solidFill>
                <a:latin typeface="Times New Roman" panose="02020603050405020304" pitchFamily="18" charset="0"/>
                <a:ea typeface="Calibri" panose="020F0502020204030204" pitchFamily="34" charset="0"/>
              </a:rPr>
              <a:t>.</a:t>
            </a:r>
            <a:endParaRPr lang="en-US" sz="2800" b="1" dirty="0">
              <a:solidFill>
                <a:srgbClr val="FF0000"/>
              </a:solidFill>
              <a:effectLst/>
              <a:latin typeface="Times New Roman" panose="02020603050405020304" pitchFamily="18" charset="0"/>
              <a:ea typeface="Calibri" panose="020F0502020204030204" pitchFamily="34" charset="0"/>
            </a:endParaRPr>
          </a:p>
        </p:txBody>
      </p:sp>
      <p:sp>
        <p:nvSpPr>
          <p:cNvPr id="7" name="Rounded Rectangle 6"/>
          <p:cNvSpPr/>
          <p:nvPr/>
        </p:nvSpPr>
        <p:spPr>
          <a:xfrm>
            <a:off x="6649542" y="2271253"/>
            <a:ext cx="3753356" cy="3244645"/>
          </a:xfrm>
          <a:prstGeom prst="round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libri" panose="020F0502020204030204" pitchFamily="34" charset="0"/>
              </a:rPr>
              <a:t>Giải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thích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nghĩa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từ</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câu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cần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dựa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vào</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từ</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ngữ</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đứng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trước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và</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từ</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ngữ</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đứng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sau</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ffectLst/>
              <a:latin typeface="Times New Roman" panose="02020603050405020304" pitchFamily="18" charset="0"/>
              <a:ea typeface="Calibri" panose="020F0502020204030204" pitchFamily="34" charset="0"/>
            </a:endParaRPr>
          </a:p>
        </p:txBody>
      </p:sp>
      <p:cxnSp>
        <p:nvCxnSpPr>
          <p:cNvPr id="9" name="Straight Arrow Connector 8"/>
          <p:cNvCxnSpPr/>
          <p:nvPr/>
        </p:nvCxnSpPr>
        <p:spPr>
          <a:xfrm flipH="1">
            <a:off x="3316406" y="1818930"/>
            <a:ext cx="2464962" cy="52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5759353" y="1818930"/>
            <a:ext cx="2766867" cy="452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861985" y="265900"/>
            <a:ext cx="5883150" cy="1097375"/>
          </a:xfrm>
          <a:prstGeom prst="rect">
            <a:avLst/>
          </a:prstGeom>
        </p:spPr>
      </p:pic>
      <p:pic>
        <p:nvPicPr>
          <p:cNvPr id="5" name="Picture 4"/>
          <p:cNvPicPr>
            <a:picLocks noChangeAspect="1"/>
          </p:cNvPicPr>
          <p:nvPr/>
        </p:nvPicPr>
        <p:blipFill>
          <a:blip r:embed="rId2"/>
          <a:stretch>
            <a:fillRect/>
          </a:stretch>
        </p:blipFill>
        <p:spPr>
          <a:xfrm>
            <a:off x="1764406" y="1700212"/>
            <a:ext cx="9053847" cy="3457575"/>
          </a:xfrm>
          <a:prstGeom prst="rect">
            <a:avLst/>
          </a:prstGeom>
        </p:spPr>
      </p:pic>
      <p:sp>
        <p:nvSpPr>
          <p:cNvPr id="7" name="Rectangle 6"/>
          <p:cNvSpPr/>
          <p:nvPr/>
        </p:nvSpPr>
        <p:spPr>
          <a:xfrm>
            <a:off x="3769556" y="2967334"/>
            <a:ext cx="537839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AI ĐOÁN ĐÚNG</a:t>
            </a:r>
            <a:endParaRPr lang="en-US" sz="54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935048" y="126469"/>
            <a:ext cx="6263543" cy="657888"/>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rgbClr val="0070C0"/>
                </a:solidFill>
                <a:latin typeface="Times New Roman" panose="02020603050405020304" pitchFamily="18" charset="0"/>
                <a:ea typeface="MS Mincho"/>
              </a:rPr>
              <a:t>III. </a:t>
            </a:r>
            <a:r>
              <a:rPr lang="en-US" sz="3200" b="1" dirty="0" err="1">
                <a:solidFill>
                  <a:srgbClr val="0070C0"/>
                </a:solidFill>
                <a:latin typeface="Times New Roman" panose="02020603050405020304" pitchFamily="18" charset="0"/>
                <a:ea typeface="MS Mincho"/>
              </a:rPr>
              <a:t>Biện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pháp</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tu</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từ</a:t>
            </a:r>
            <a:r>
              <a:rPr lang="en-US" sz="3200" b="1" dirty="0">
                <a:solidFill>
                  <a:srgbClr val="0070C0"/>
                </a:solidFill>
                <a:latin typeface="Times New Roman" panose="02020603050405020304" pitchFamily="18" charset="0"/>
                <a:ea typeface="MS Mincho"/>
              </a:rPr>
              <a:t> so </a:t>
            </a:r>
            <a:r>
              <a:rPr lang="en-US" sz="3200" b="1" dirty="0" err="1">
                <a:solidFill>
                  <a:srgbClr val="0070C0"/>
                </a:solidFill>
                <a:latin typeface="Times New Roman" panose="02020603050405020304" pitchFamily="18" charset="0"/>
                <a:ea typeface="MS Mincho"/>
              </a:rPr>
              <a:t>sánh</a:t>
            </a:r>
            <a:endParaRPr lang="en-US" sz="3200" dirty="0">
              <a:solidFill>
                <a:srgbClr val="0070C0"/>
              </a:solidFill>
            </a:endParaRPr>
          </a:p>
        </p:txBody>
      </p:sp>
      <p:sp>
        <p:nvSpPr>
          <p:cNvPr id="6" name="Hexagon 5"/>
          <p:cNvSpPr/>
          <p:nvPr/>
        </p:nvSpPr>
        <p:spPr>
          <a:xfrm>
            <a:off x="1133154" y="2826934"/>
            <a:ext cx="9867330" cy="1154244"/>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a:solidFill>
                  <a:srgbClr val="000000"/>
                </a:solidFill>
                <a:latin typeface="Times New Roman" panose="02020603050405020304" pitchFamily="18" charset="0"/>
                <a:ea typeface="Times New Roman" panose="02020603050405020304" pitchFamily="18" charset="0"/>
              </a:rPr>
              <a:t>Phép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FF0000"/>
                </a:solidFill>
                <a:latin typeface="Times New Roman" panose="02020603050405020304" pitchFamily="18" charset="0"/>
                <a:ea typeface="Times New Roman" panose="02020603050405020304" pitchFamily="18" charset="0"/>
              </a:rPr>
              <a: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dáng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Dế</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Choắt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một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nghiện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thuốc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phiện</a:t>
            </a:r>
            <a:r>
              <a:rPr lang="en-US" sz="2800" i="1" dirty="0">
                <a:solidFill>
                  <a:srgbClr val="FF0000"/>
                </a:solidFill>
                <a:latin typeface="Times New Roman" panose="02020603050405020304" pitchFamily="18" charset="0"/>
                <a:ea typeface="Times New Roman" panose="02020603050405020304" pitchFamily="18" charset="0"/>
              </a:rPr>
              <a:t> </a:t>
            </a:r>
            <a:endParaRPr lang="en-US" sz="2800" dirty="0">
              <a:solidFill>
                <a:prstClr val="white"/>
              </a:solidFill>
            </a:endParaRPr>
          </a:p>
        </p:txBody>
      </p:sp>
      <p:sp>
        <p:nvSpPr>
          <p:cNvPr id="7" name="Hexagon 6"/>
          <p:cNvSpPr/>
          <p:nvPr/>
        </p:nvSpPr>
        <p:spPr>
          <a:xfrm>
            <a:off x="980048" y="4080025"/>
            <a:ext cx="9892645" cy="1197041"/>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latin typeface="Times New Roman" panose="02020603050405020304" pitchFamily="18" charset="0"/>
                <a:ea typeface="Calibri" panose="020F0502020204030204" pitchFamily="34" charset="0"/>
              </a:rPr>
              <a:t>Tác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Choắt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cụ</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thể</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sinh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động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vẻ</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yếu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đuối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thiếu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sức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được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nhìn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coi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Mèn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Choắt</a:t>
            </a:r>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9" name="TextBox 8"/>
          <p:cNvSpPr txBox="1">
            <a:spLocks noChangeArrowheads="1"/>
          </p:cNvSpPr>
          <p:nvPr/>
        </p:nvSpPr>
        <p:spPr bwMode="auto">
          <a:xfrm>
            <a:off x="4567931" y="1119828"/>
            <a:ext cx="29977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BÀI </a:t>
            </a:r>
            <a:r>
              <a:rPr lang="vi-VN" altLang="zh-CN" sz="3200" b="1" spc="3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6 Tr.20</a:t>
            </a:r>
            <a:r>
              <a:rPr lang="en-US" altLang="zh-CN" sz="3200" b="1" spc="3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a:t>
            </a:r>
            <a:endParaRPr lang="zh-CN" altLang="en-US" sz="3200" b="1" spc="3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 name="TextBox 2"/>
          <p:cNvSpPr txBox="1"/>
          <p:nvPr/>
        </p:nvSpPr>
        <p:spPr>
          <a:xfrm>
            <a:off x="776048" y="1068726"/>
            <a:ext cx="2159000"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1. Bài tập</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855548" y="1809403"/>
            <a:ext cx="8999265" cy="954107"/>
          </a:xfrm>
          <a:prstGeom prst="rect">
            <a:avLst/>
          </a:prstGeom>
        </p:spPr>
        <p:txBody>
          <a:bodyPr wrap="square">
            <a:spAutoFit/>
          </a:bodyPr>
          <a:lstStyle/>
          <a:p>
            <a:pPr lvl="0" algn="just"/>
            <a:r>
              <a:rPr lang="en-US" sz="2800" b="1" i="1" dirty="0" err="1">
                <a:solidFill>
                  <a:srgbClr val="000000"/>
                </a:solidFill>
                <a:latin typeface="Times New Roman" panose="02020603050405020304" pitchFamily="18" charset="0"/>
                <a:ea typeface="Calibri" panose="020F0502020204030204" pitchFamily="34" charset="0"/>
              </a:rPr>
              <a:t>Cái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chàng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Dế</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Choắt</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người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gầy</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gò</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và</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cao</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lêu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nghêu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như</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một</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gã</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nghiện</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thuốc</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phiện</a:t>
            </a:r>
            <a:r>
              <a:rPr lang="en-US" sz="2800" b="1" i="1" dirty="0">
                <a:solidFill>
                  <a:srgbClr val="000000"/>
                </a:solidFill>
                <a:latin typeface="Times New Roman" panose="02020603050405020304" pitchFamily="18" charset="0"/>
                <a:ea typeface="Calibri" panose="020F0502020204030204" pitchFamily="34" charset="0"/>
              </a:rPr>
              <a:t>. </a:t>
            </a:r>
            <a:endParaRPr lang="en-US" sz="2800" b="1" dirty="0">
              <a:solidFill>
                <a:prstClr val="white"/>
              </a:solidFill>
              <a:latin typeface="Times New Roman" panose="02020603050405020304" pitchFamily="18" charset="0"/>
              <a:ea typeface="Calibri" panose="020F0502020204030204" pitchFamily="34" charset="0"/>
            </a:endParaRPr>
          </a:p>
        </p:txBody>
      </p:sp>
      <p:pic>
        <p:nvPicPr>
          <p:cNvPr id="10" name="Picture 9"/>
          <p:cNvPicPr>
            <a:picLocks noChangeAspect="1"/>
          </p:cNvPicPr>
          <p:nvPr/>
        </p:nvPicPr>
        <p:blipFill>
          <a:blip r:embed="rId1"/>
          <a:stretch>
            <a:fillRect/>
          </a:stretch>
        </p:blipFill>
        <p:spPr>
          <a:xfrm>
            <a:off x="3399263" y="3007129"/>
            <a:ext cx="5522976" cy="2145791"/>
          </a:xfrm>
          <a:prstGeom prst="rect">
            <a:avLst/>
          </a:prstGeom>
        </p:spPr>
      </p:pic>
      <p:sp>
        <p:nvSpPr>
          <p:cNvPr id="2" name="TextBox 1"/>
          <p:cNvSpPr txBox="1"/>
          <p:nvPr/>
        </p:nvSpPr>
        <p:spPr>
          <a:xfrm>
            <a:off x="4775873" y="3673191"/>
            <a:ext cx="3158613" cy="1200329"/>
          </a:xfrm>
          <a:prstGeom prst="rect">
            <a:avLst/>
          </a:prstGeom>
          <a:noFill/>
        </p:spPr>
        <p:txBody>
          <a:bodyPr wrap="square" rtlCol="0">
            <a:spAutoFit/>
          </a:bodyPr>
          <a:lstStyle/>
          <a:p>
            <a:r>
              <a:rPr lang="vi-VN" sz="3600" b="1" dirty="0">
                <a:solidFill>
                  <a:schemeClr val="accent5"/>
                </a:solidFill>
                <a:latin typeface="Times New Roman" panose="02020603050405020304" pitchFamily="18" charset="0"/>
                <a:cs typeface="Times New Roman" panose="02020603050405020304" pitchFamily="18" charset="0"/>
              </a:rPr>
              <a:t>Tìm hình ảnh so sánh ?</a:t>
            </a:r>
            <a:endParaRPr lang="en-US" sz="3600" b="1" dirty="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87383" y="112821"/>
            <a:ext cx="6509202" cy="657888"/>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rgbClr val="0070C0"/>
                </a:solidFill>
                <a:latin typeface="Times New Roman" panose="02020603050405020304" pitchFamily="18" charset="0"/>
                <a:ea typeface="MS Mincho"/>
              </a:rPr>
              <a:t>III. </a:t>
            </a:r>
            <a:r>
              <a:rPr lang="en-US" sz="3200" b="1" dirty="0" err="1">
                <a:solidFill>
                  <a:srgbClr val="0070C0"/>
                </a:solidFill>
                <a:latin typeface="Times New Roman" panose="02020603050405020304" pitchFamily="18" charset="0"/>
                <a:ea typeface="MS Mincho"/>
              </a:rPr>
              <a:t>Biện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pháp</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tu</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từ</a:t>
            </a:r>
            <a:r>
              <a:rPr lang="en-US" sz="3200" b="1" dirty="0">
                <a:solidFill>
                  <a:srgbClr val="0070C0"/>
                </a:solidFill>
                <a:latin typeface="Times New Roman" panose="02020603050405020304" pitchFamily="18" charset="0"/>
                <a:ea typeface="MS Mincho"/>
              </a:rPr>
              <a:t> so </a:t>
            </a:r>
            <a:r>
              <a:rPr lang="en-US" sz="3200" b="1" dirty="0" err="1">
                <a:solidFill>
                  <a:srgbClr val="0070C0"/>
                </a:solidFill>
                <a:latin typeface="Times New Roman" panose="02020603050405020304" pitchFamily="18" charset="0"/>
                <a:ea typeface="MS Mincho"/>
              </a:rPr>
              <a:t>sánh</a:t>
            </a:r>
            <a:endParaRPr lang="en-US" sz="3200" dirty="0">
              <a:solidFill>
                <a:srgbClr val="0070C0"/>
              </a:solidFill>
            </a:endParaRPr>
          </a:p>
        </p:txBody>
      </p:sp>
      <p:sp>
        <p:nvSpPr>
          <p:cNvPr id="5" name="Hexagon 4"/>
          <p:cNvSpPr/>
          <p:nvPr/>
        </p:nvSpPr>
        <p:spPr>
          <a:xfrm>
            <a:off x="287383" y="898389"/>
            <a:ext cx="3438457" cy="657888"/>
          </a:xfrm>
          <a:prstGeom prst="hexagon">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Khái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niệm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4005240" y="766335"/>
            <a:ext cx="7484256" cy="2764265"/>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Times New Roman" panose="02020603050405020304" pitchFamily="18" charset="0"/>
                <a:ea typeface="Calibri" panose="020F0502020204030204" pitchFamily="34" charset="0"/>
              </a:rPr>
              <a:t>So </a:t>
            </a:r>
            <a:r>
              <a:rPr lang="en-US" sz="2800" dirty="0" err="1">
                <a:solidFill>
                  <a:schemeClr val="bg1"/>
                </a:solidFill>
                <a:latin typeface="Times New Roman" panose="02020603050405020304" pitchFamily="18" charset="0"/>
                <a:ea typeface="Calibri" panose="020F0502020204030204" pitchFamily="34" charset="0"/>
              </a:rPr>
              <a:t>sánh</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là</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đối</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chiếu</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sự</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vật</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hiện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tượng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này</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với</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sự</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vật</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hiện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tượng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khác</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dựa</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trên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những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điểm</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tương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đồng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để</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làm</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tăng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sức</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gợi</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hình</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gợi</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cảm</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cho</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sự</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diện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đạt</a:t>
            </a:r>
            <a:r>
              <a:rPr lang="en-US" sz="2800" dirty="0">
                <a:solidFill>
                  <a:schemeClr val="bg1"/>
                </a:solidFill>
                <a:latin typeface="Times New Roman" panose="02020603050405020304" pitchFamily="18" charset="0"/>
                <a:ea typeface="Calibri" panose="020F0502020204030204" pitchFamily="34" charset="0"/>
              </a:rPr>
              <a:t>.</a:t>
            </a:r>
            <a:endParaRPr lang="en-US" sz="2800" dirty="0">
              <a:solidFill>
                <a:schemeClr val="bg1"/>
              </a:solidFill>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1"/>
          <a:stretch>
            <a:fillRect/>
          </a:stretch>
        </p:blipFill>
        <p:spPr>
          <a:xfrm>
            <a:off x="287383" y="3719929"/>
            <a:ext cx="4659190" cy="2800483"/>
          </a:xfrm>
          <a:prstGeom prst="rect">
            <a:avLst/>
          </a:prstGeom>
        </p:spPr>
      </p:pic>
      <p:pic>
        <p:nvPicPr>
          <p:cNvPr id="6" name="Picture 5"/>
          <p:cNvPicPr>
            <a:picLocks noChangeAspect="1"/>
          </p:cNvPicPr>
          <p:nvPr/>
        </p:nvPicPr>
        <p:blipFill>
          <a:blip r:embed="rId2"/>
          <a:stretch>
            <a:fillRect/>
          </a:stretch>
        </p:blipFill>
        <p:spPr>
          <a:xfrm>
            <a:off x="8314984" y="3719929"/>
            <a:ext cx="3530990" cy="2820572"/>
          </a:xfrm>
          <a:prstGeom prst="rect">
            <a:avLst/>
          </a:prstGeom>
        </p:spPr>
      </p:pic>
      <p:sp>
        <p:nvSpPr>
          <p:cNvPr id="7" name="TextBox 6"/>
          <p:cNvSpPr txBox="1"/>
          <p:nvPr/>
        </p:nvSpPr>
        <p:spPr>
          <a:xfrm>
            <a:off x="5500466" y="5268856"/>
            <a:ext cx="3179299" cy="646331"/>
          </a:xfrm>
          <a:prstGeom prst="rect">
            <a:avLst/>
          </a:prstGeom>
          <a:noFill/>
        </p:spPr>
        <p:txBody>
          <a:bodyPr wrap="square" rtlCol="0">
            <a:spAutoFit/>
          </a:bodyPr>
          <a:lstStyle/>
          <a:p>
            <a:r>
              <a:rPr lang="en-US" sz="3600" b="1" dirty="0" err="1">
                <a:solidFill>
                  <a:srgbClr val="9900CC"/>
                </a:solidFill>
                <a:latin typeface="Times New Roman" panose="02020603050405020304" pitchFamily="18" charset="0"/>
                <a:cs typeface="Times New Roman" panose="02020603050405020304" pitchFamily="18" charset="0"/>
              </a:rPr>
              <a:t>Đẹp</a:t>
            </a:r>
            <a:r>
              <a:rPr lang="en-US" sz="3600" b="1" dirty="0">
                <a:solidFill>
                  <a:srgbClr val="9900CC"/>
                </a:solidFill>
                <a:latin typeface="Times New Roman" panose="02020603050405020304" pitchFamily="18" charset="0"/>
                <a:cs typeface="Times New Roman" panose="02020603050405020304" pitchFamily="18" charset="0"/>
              </a:rPr>
              <a:t> </a:t>
            </a:r>
            <a:r>
              <a:rPr lang="en-US" sz="3600" b="1" dirty="0" err="1">
                <a:solidFill>
                  <a:srgbClr val="9900CC"/>
                </a:solidFill>
                <a:latin typeface="Times New Roman" panose="02020603050405020304" pitchFamily="18" charset="0"/>
                <a:cs typeface="Times New Roman" panose="02020603050405020304" pitchFamily="18" charset="0"/>
              </a:rPr>
              <a:t>như</a:t>
            </a:r>
            <a:r>
              <a:rPr lang="en-US" sz="3600" b="1" dirty="0">
                <a:solidFill>
                  <a:srgbClr val="9900CC"/>
                </a:solidFill>
                <a:latin typeface="Times New Roman" panose="02020603050405020304" pitchFamily="18" charset="0"/>
                <a:cs typeface="Times New Roman" panose="02020603050405020304" pitchFamily="18" charset="0"/>
              </a:rPr>
              <a:t> </a:t>
            </a:r>
            <a:r>
              <a:rPr lang="en-US" sz="3600" b="1" dirty="0" err="1">
                <a:solidFill>
                  <a:srgbClr val="9900CC"/>
                </a:solidFill>
                <a:latin typeface="Times New Roman" panose="02020603050405020304" pitchFamily="18" charset="0"/>
                <a:cs typeface="Times New Roman" panose="02020603050405020304" pitchFamily="18" charset="0"/>
              </a:rPr>
              <a:t>hoa</a:t>
            </a:r>
            <a:endParaRPr lang="en-US" sz="3600" b="1" dirty="0">
              <a:solidFill>
                <a:srgbClr val="9900CC"/>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966520" y="770709"/>
            <a:ext cx="5522976" cy="1704027"/>
          </a:xfrm>
          <a:prstGeom prst="rect">
            <a:avLst/>
          </a:prstGeom>
        </p:spPr>
      </p:pic>
      <p:sp>
        <p:nvSpPr>
          <p:cNvPr id="9" name="TextBox 8"/>
          <p:cNvSpPr txBox="1"/>
          <p:nvPr/>
        </p:nvSpPr>
        <p:spPr>
          <a:xfrm>
            <a:off x="7090114" y="1420490"/>
            <a:ext cx="3831885" cy="584775"/>
          </a:xfrm>
          <a:prstGeom prst="rect">
            <a:avLst/>
          </a:prstGeom>
          <a:noFill/>
        </p:spPr>
        <p:txBody>
          <a:bodyPr wrap="square" rtlCol="0">
            <a:spAutoFit/>
          </a:bodyPr>
          <a:lstStyle/>
          <a:p>
            <a:r>
              <a:rPr lang="vi-VN" sz="3200" b="1" dirty="0">
                <a:solidFill>
                  <a:srgbClr val="0070C0"/>
                </a:solidFill>
                <a:latin typeface="Times New Roman" panose="02020603050405020304" pitchFamily="18" charset="0"/>
                <a:cs typeface="Times New Roman" panose="02020603050405020304" pitchFamily="18" charset="0"/>
              </a:rPr>
              <a:t>Thế nào là so sánh?</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sp>
        <p:nvSpPr>
          <p:cNvPr id="15" name="TextBox 14"/>
          <p:cNvSpPr txBox="1"/>
          <p:nvPr/>
        </p:nvSpPr>
        <p:spPr>
          <a:xfrm>
            <a:off x="2587699" y="1808042"/>
            <a:ext cx="4231316" cy="3892861"/>
          </a:xfrm>
          <a:prstGeom prst="rect">
            <a:avLst/>
          </a:prstGeom>
          <a:noFill/>
        </p:spPr>
        <p:txBody>
          <a:bodyPr wrap="square" rtlCol="0">
            <a:spAutoFit/>
          </a:bodyPr>
          <a:lstStyle/>
          <a:p>
            <a:pPr algn="ctr">
              <a:lnSpc>
                <a:spcPct val="150000"/>
              </a:lnSpc>
            </a:pPr>
            <a:r>
              <a:rPr lang="x-none" sz="2800" i="1" dirty="0">
                <a:solidFill>
                  <a:prstClr val="black"/>
                </a:solidFill>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endParaRPr lang="x-none" sz="2800" i="1"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378200" y="629333"/>
            <a:ext cx="4914900" cy="646331"/>
          </a:xfrm>
          <a:prstGeom prst="rect">
            <a:avLst/>
          </a:prstGeom>
          <a:noFill/>
        </p:spPr>
        <p:txBody>
          <a:bodyPr wrap="square" rtlCol="0">
            <a:spAutoFit/>
          </a:bodyPr>
          <a:lstStyle/>
          <a:p>
            <a:r>
              <a:rPr lang="vi-VN" sz="3600" b="1" dirty="0">
                <a:solidFill>
                  <a:srgbClr val="FF0000"/>
                </a:solidFill>
                <a:latin typeface="+mj-lt"/>
              </a:rPr>
              <a:t>BÀI TẬP VỀ NHÀ</a:t>
            </a:r>
            <a:endParaRPr lang="en-US" sz="3600" b="1" dirty="0">
              <a:solidFill>
                <a:srgbClr val="FF0000"/>
              </a:solidFill>
              <a:latin typeface="+mj-lt"/>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n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392" y="0"/>
            <a:ext cx="109452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Rose-04-june"/>
          <p:cNvPicPr>
            <a:picLocks noChangeAspect="1" noChangeArrowheads="1" noCrop="1"/>
          </p:cNvPicPr>
          <p:nvPr/>
        </p:nvPicPr>
        <p:blipFill>
          <a:blip r:embed="rId2"/>
          <a:srcRect/>
          <a:stretch>
            <a:fillRect/>
          </a:stretch>
        </p:blipFill>
        <p:spPr bwMode="auto">
          <a:xfrm>
            <a:off x="6430963" y="4514850"/>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Rose-04-june"/>
          <p:cNvPicPr>
            <a:picLocks noChangeAspect="1" noChangeArrowheads="1" noCrop="1"/>
          </p:cNvPicPr>
          <p:nvPr/>
        </p:nvPicPr>
        <p:blipFill>
          <a:blip r:embed="rId2"/>
          <a:srcRect/>
          <a:stretch>
            <a:fillRect/>
          </a:stretch>
        </p:blipFill>
        <p:spPr bwMode="auto">
          <a:xfrm>
            <a:off x="4213225" y="4560888"/>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Em t483.mp3">
            <a:hlinkClick r:id="" action="ppaction://media"/>
          </p:cNvPr>
          <p:cNvPicPr>
            <a:picLocks noRot="1" noChangeAspect="1" noChangeArrowheads="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2667000" y="5886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WordArt 4"/>
          <p:cNvSpPr>
            <a:spLocks noChangeArrowheads="1" noChangeShapeType="1" noTextEdit="1"/>
          </p:cNvSpPr>
          <p:nvPr/>
        </p:nvSpPr>
        <p:spPr bwMode="auto">
          <a:xfrm>
            <a:off x="2279576" y="1268761"/>
            <a:ext cx="7992888" cy="3417540"/>
          </a:xfrm>
          <a:prstGeom prst="rect">
            <a:avLst/>
          </a:prstGeom>
        </p:spPr>
        <p:txBody>
          <a:bodyPr wrap="none" fromWordArt="1">
            <a:prstTxWarp prst="textCanDown">
              <a:avLst>
                <a:gd name="adj" fmla="val 33333"/>
              </a:avLst>
            </a:prstTxWarp>
          </a:bodyPr>
          <a:lstStyle/>
          <a:p>
            <a:pPr algn="ctr"/>
            <a:r>
              <a:rPr lang="vi-VN" sz="3600" b="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BUỔI HỌC KẾT THÚC</a:t>
            </a:r>
            <a:endParaRPr lang="vi-VN" sz="3600" b="1" kern="10" dirty="0">
              <a:ln w="9525">
                <a:solidFill>
                  <a:srgbClr val="FF0000"/>
                </a:solidFill>
                <a:round/>
              </a:ln>
              <a:solidFill>
                <a:srgbClr val="FF0000"/>
              </a:solidFill>
              <a:latin typeface="Times New Roman" panose="02020603050405020304" pitchFamily="18" charset="0"/>
              <a:cs typeface="Times New Roman" panose="02020603050405020304" pitchFamily="18" charset="0"/>
            </a:endParaRPr>
          </a:p>
          <a:p>
            <a:pPr algn="ctr"/>
            <a:r>
              <a:rPr lang="vi-VN" sz="3600" b="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MẾN CHÀO CÁC EM</a:t>
            </a:r>
            <a:endParaRPr lang="vi-VN" sz="3600" b="1" kern="10" dirty="0">
              <a:ln w="9525">
                <a:solidFill>
                  <a:srgbClr val="FF0000"/>
                </a:solidFill>
                <a:round/>
              </a:ln>
              <a:solidFill>
                <a:srgbClr val="FF0000"/>
              </a:solidFill>
              <a:latin typeface="Times New Roman" panose="02020603050405020304" pitchFamily="18" charset="0"/>
              <a:cs typeface="Times New Roman" panose="02020603050405020304" pitchFamily="18" charset="0"/>
            </a:endParaRPr>
          </a:p>
        </p:txBody>
      </p:sp>
      <p:pic>
        <p:nvPicPr>
          <p:cNvPr id="12295" name="Audi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53500" y="5429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79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6871"/>
                                        </p:tgtEl>
                                      </p:cBhvr>
                                    </p:cmd>
                                  </p:childTnLst>
                                </p:cTn>
                              </p:par>
                              <p:par>
                                <p:cTn id="7" presetID="55" presetClass="entr" presetSubtype="0" repeatCount="10000" fill="hold" grpId="0" nodeType="withEffect">
                                  <p:stCondLst>
                                    <p:cond delay="0"/>
                                  </p:stCondLst>
                                  <p:childTnLst>
                                    <p:set>
                                      <p:cBhvr>
                                        <p:cTn id="8" dur="1" fill="hold">
                                          <p:stCondLst>
                                            <p:cond delay="0"/>
                                          </p:stCondLst>
                                        </p:cTn>
                                        <p:tgtEl>
                                          <p:spTgt spid="36872"/>
                                        </p:tgtEl>
                                        <p:attrNameLst>
                                          <p:attrName>style.visibility</p:attrName>
                                        </p:attrNameLst>
                                      </p:cBhvr>
                                      <p:to>
                                        <p:strVal val="visible"/>
                                      </p:to>
                                    </p:set>
                                    <p:anim calcmode="lin" valueType="num">
                                      <p:cBhvr>
                                        <p:cTn id="9" dur="2000" fill="hold"/>
                                        <p:tgtEl>
                                          <p:spTgt spid="36872"/>
                                        </p:tgtEl>
                                        <p:attrNameLst>
                                          <p:attrName>ppt_w</p:attrName>
                                        </p:attrNameLst>
                                      </p:cBhvr>
                                      <p:tavLst>
                                        <p:tav tm="0">
                                          <p:val>
                                            <p:strVal val="#ppt_w*0.70"/>
                                          </p:val>
                                        </p:tav>
                                        <p:tav tm="100000">
                                          <p:val>
                                            <p:strVal val="#ppt_w"/>
                                          </p:val>
                                        </p:tav>
                                      </p:tavLst>
                                    </p:anim>
                                    <p:anim calcmode="lin" valueType="num">
                                      <p:cBhvr>
                                        <p:cTn id="10" dur="2000" fill="hold"/>
                                        <p:tgtEl>
                                          <p:spTgt spid="36872"/>
                                        </p:tgtEl>
                                        <p:attrNameLst>
                                          <p:attrName>ppt_h</p:attrName>
                                        </p:attrNameLst>
                                      </p:cBhvr>
                                      <p:tavLst>
                                        <p:tav tm="0">
                                          <p:val>
                                            <p:strVal val="#ppt_h"/>
                                          </p:val>
                                        </p:tav>
                                        <p:tav tm="100000">
                                          <p:val>
                                            <p:strVal val="#ppt_h"/>
                                          </p:val>
                                        </p:tav>
                                      </p:tavLst>
                                    </p:anim>
                                    <p:animEffect transition="in" filter="fade">
                                      <p:cBhvr>
                                        <p:cTn id="11" dur="2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Prev" delay="0">
                      <p:tgtEl>
                        <p:sldTgt/>
                      </p:tgtEl>
                    </p:cond>
                    <p:cond evt="onStopAudio" delay="0">
                      <p:tgtEl>
                        <p:sldTgt/>
                      </p:tgtEl>
                    </p:cond>
                  </p:endCondLst>
                </p:cTn>
                <p:tgtEl>
                  <p:spTgt spid="36871"/>
                </p:tgtEl>
              </p:cMediaNode>
            </p:audio>
          </p:childTnLst>
        </p:cTn>
      </p:par>
    </p:tnLst>
    <p:bldLst>
      <p:bldP spid="368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5-8388-14218349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11900" y="23811"/>
            <a:ext cx="2603500" cy="30718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op 10 loài động vật có nguy cơ tuyệt chủng ca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80961"/>
            <a:ext cx="2705100" cy="301466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imalayan-Black-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6" y="80961"/>
            <a:ext cx="3351214" cy="301466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ndian-Red-Scorp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3095623"/>
            <a:ext cx="2873372" cy="340995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image.daidoanket.vn/images/upload/12162020/80de935d2e98dcdd1f365490da_4e8754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3095622"/>
            <a:ext cx="2581275" cy="340995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im tu h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3095621"/>
            <a:ext cx="2946400" cy="340995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List 30 các giống vẹt ở Việt Nam dễ nuôi và được nhiều người ưa chuộng -  KHBVPT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6" y="3095622"/>
            <a:ext cx="3109914" cy="3409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ông ty Nhật Bản mời chú tinh tinh &amp;quot;đẹp trai nhất hành tinh&amp;quot; làm người mẫu  đại diện để thu hút nhân tà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400" y="80961"/>
            <a:ext cx="2873373" cy="3014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2045310"/>
            <a:ext cx="12192000" cy="4812689"/>
          </a:xfrm>
          <a:prstGeom prst="rect">
            <a:avLst/>
          </a:prstGeom>
        </p:spPr>
      </p:pic>
      <p:sp>
        <p:nvSpPr>
          <p:cNvPr id="10" name="矩形 9"/>
          <p:cNvSpPr/>
          <p:nvPr/>
        </p:nvSpPr>
        <p:spPr>
          <a:xfrm>
            <a:off x="354012" y="1611352"/>
            <a:ext cx="11482388" cy="4905333"/>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Rectangle 1"/>
          <p:cNvSpPr/>
          <p:nvPr/>
        </p:nvSpPr>
        <p:spPr>
          <a:xfrm>
            <a:off x="3382225" y="2205339"/>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prstClr val="white"/>
                </a:solidFill>
                <a:latin typeface="Times New Roman" panose="02020603050405020304" pitchFamily="18" charset="0"/>
                <a:cs typeface="Times New Roman" panose="02020603050405020304" pitchFamily="18" charset="0"/>
              </a:rPr>
              <a:t>I. </a:t>
            </a:r>
            <a:r>
              <a:rPr lang="x-none" sz="3600" b="1">
                <a:solidFill>
                  <a:prstClr val="white"/>
                </a:solidFill>
                <a:latin typeface="Times New Roman" panose="02020603050405020304" pitchFamily="18" charset="0"/>
                <a:cs typeface="Times New Roman" panose="02020603050405020304" pitchFamily="18" charset="0"/>
              </a:rPr>
              <a:t>TỪ </a:t>
            </a:r>
            <a:r>
              <a:rPr lang="x-none" sz="3600" b="1" dirty="0">
                <a:solidFill>
                  <a:prstClr val="white"/>
                </a:solidFill>
                <a:latin typeface="Times New Roman" panose="02020603050405020304" pitchFamily="18" charset="0"/>
                <a:cs typeface="Times New Roman" panose="02020603050405020304" pitchFamily="18" charset="0"/>
              </a:rPr>
              <a:t>ĐƠN VÀ TỪ PHỨC</a:t>
            </a:r>
            <a:endParaRPr lang="x-none" sz="3600" b="1" dirty="0">
              <a:solidFill>
                <a:prstClr val="white"/>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292860" y="575310"/>
            <a:ext cx="9692640" cy="1016000"/>
          </a:xfrm>
          <a:prstGeom prst="rect">
            <a:avLst/>
          </a:prstGeom>
          <a:noFill/>
        </p:spPr>
        <p:txBody>
          <a:bodyPr wrap="square" rtlCol="0">
            <a:noAutofit/>
          </a:bodyPr>
          <a:p>
            <a:r>
              <a:rPr lang="en-US" sz="4000">
                <a:latin typeface="Times New Roman" panose="02020603050405020304" pitchFamily="18" charset="0"/>
                <a:cs typeface="Times New Roman" panose="02020603050405020304" pitchFamily="18" charset="0"/>
              </a:rPr>
              <a:t>BÀI 1 TIẾT 5 : </a:t>
            </a:r>
            <a:r>
              <a:rPr lang="en-US" sz="4000">
                <a:solidFill>
                  <a:srgbClr val="FF0000"/>
                </a:solidFill>
                <a:latin typeface="Times New Roman" panose="02020603050405020304" pitchFamily="18" charset="0"/>
                <a:cs typeface="Times New Roman" panose="02020603050405020304" pitchFamily="18" charset="0"/>
              </a:rPr>
              <a:t>THỰC HÀNH TIẾNG VIỆT</a:t>
            </a:r>
            <a:endParaRPr 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solidFill>
                  <a:prstClr val="white"/>
                </a:solidFill>
                <a:latin typeface="Times New Roman" panose="02020603050405020304" pitchFamily="18" charset="0"/>
                <a:cs typeface="Times New Roman" panose="02020603050405020304" pitchFamily="18" charset="0"/>
              </a:rPr>
              <a:t>AI NHANH HƠN ?</a:t>
            </a:r>
            <a:endParaRPr lang="x-none" sz="3600" b="1" dirty="0">
              <a:solidFill>
                <a:prstClr val="white"/>
              </a:solidFill>
              <a:latin typeface="Times New Roman" panose="02020603050405020304" pitchFamily="18" charset="0"/>
              <a:cs typeface="Times New Roman" panose="02020603050405020304" pitchFamily="18" charset="0"/>
            </a:endParaRPr>
          </a:p>
        </p:txBody>
      </p:sp>
      <p:grpSp>
        <p:nvGrpSpPr>
          <p:cNvPr id="210" name="组合 5"/>
          <p:cNvGrpSpPr/>
          <p:nvPr/>
        </p:nvGrpSpPr>
        <p:grpSpPr>
          <a:xfrm>
            <a:off x="6600588" y="3215225"/>
            <a:ext cx="4056147" cy="679368"/>
            <a:chOff x="3866174" y="1021324"/>
            <a:chExt cx="4385999" cy="527674"/>
          </a:xfrm>
        </p:grpSpPr>
        <p:sp>
          <p:nvSpPr>
            <p:cNvPr id="211" name="任意多边形 26"/>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12" name="文本框 30"/>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prstClr val="black"/>
                  </a:solidFill>
                  <a:latin typeface="Times New Roman" panose="02020603050405020304" pitchFamily="18" charset="0"/>
                  <a:cs typeface="Times New Roman" panose="02020603050405020304" pitchFamily="18" charset="0"/>
                </a:rPr>
                <a:t>Hủn</a:t>
              </a:r>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cs typeface="Times New Roman" panose="02020603050405020304" pitchFamily="18" charset="0"/>
                </a:rPr>
                <a:t>hoẳn</a:t>
              </a:r>
              <a:endParaRPr lang="zh-CN" altLang="en-US" sz="2800" dirty="0">
                <a:solidFill>
                  <a:prstClr val="black"/>
                </a:solidFill>
                <a:latin typeface="Times New Roman" panose="02020603050405020304" pitchFamily="18" charset="0"/>
                <a:cs typeface="Times New Roman" panose="02020603050405020304" pitchFamily="18" charset="0"/>
              </a:endParaRPr>
            </a:p>
          </p:txBody>
        </p:sp>
      </p:grpSp>
      <p:grpSp>
        <p:nvGrpSpPr>
          <p:cNvPr id="213" name="组合 6"/>
          <p:cNvGrpSpPr/>
          <p:nvPr/>
        </p:nvGrpSpPr>
        <p:grpSpPr>
          <a:xfrm>
            <a:off x="6614056" y="4184729"/>
            <a:ext cx="4056146" cy="679369"/>
            <a:chOff x="3905886" y="2204315"/>
            <a:chExt cx="4385998" cy="527675"/>
          </a:xfrm>
        </p:grpSpPr>
        <p:sp>
          <p:nvSpPr>
            <p:cNvPr id="214" name="任意多边形 27"/>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15" name="文本框 31"/>
            <p:cNvSpPr txBox="1"/>
            <p:nvPr/>
          </p:nvSpPr>
          <p:spPr>
            <a:xfrm>
              <a:off x="4089652" y="2253754"/>
              <a:ext cx="4202232" cy="423227"/>
            </a:xfrm>
            <a:prstGeom prst="rect">
              <a:avLst/>
            </a:prstGeom>
            <a:noFill/>
          </p:spPr>
          <p:txBody>
            <a:bodyPr wrap="square" rtlCol="0">
              <a:spAutoFit/>
            </a:bodyPr>
            <a:lstStyle/>
            <a:p>
              <a:pPr algn="ctr" fontAlgn="base">
                <a:lnSpc>
                  <a:spcPct val="114000"/>
                </a:lnSpc>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Đen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nhánh</a:t>
              </a:r>
              <a:endParaRPr lang="en-US" sz="2800" dirty="0">
                <a:solidFill>
                  <a:prstClr val="black"/>
                </a:solidFill>
                <a:latin typeface="Times New Roman" panose="02020603050405020304" pitchFamily="18" charset="0"/>
                <a:cs typeface="Times New Roman" panose="02020603050405020304" pitchFamily="18" charset="0"/>
              </a:endParaRPr>
            </a:p>
          </p:txBody>
        </p:sp>
      </p:grpSp>
      <p:grpSp>
        <p:nvGrpSpPr>
          <p:cNvPr id="216" name="组合 2"/>
          <p:cNvGrpSpPr/>
          <p:nvPr/>
        </p:nvGrpSpPr>
        <p:grpSpPr>
          <a:xfrm>
            <a:off x="1308849" y="2775481"/>
            <a:ext cx="2911226" cy="939585"/>
            <a:chOff x="2153902" y="2204314"/>
            <a:chExt cx="1870393" cy="729791"/>
          </a:xfrm>
          <a:solidFill>
            <a:schemeClr val="accent2"/>
          </a:solidFill>
        </p:grpSpPr>
        <p:sp>
          <p:nvSpPr>
            <p:cNvPr id="217" name="五边形 23"/>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18" name="文本框 34"/>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prstClr val="black"/>
                  </a:solidFill>
                  <a:latin typeface="Times New Roman" panose="02020603050405020304" pitchFamily="18" charset="0"/>
                  <a:cs typeface="Times New Roman" panose="02020603050405020304" pitchFamily="18" charset="0"/>
                </a:rPr>
                <a:t>Cánh</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19" name="组合 1"/>
          <p:cNvGrpSpPr/>
          <p:nvPr/>
        </p:nvGrpSpPr>
        <p:grpSpPr>
          <a:xfrm>
            <a:off x="1308849" y="1612627"/>
            <a:ext cx="2918293" cy="939585"/>
            <a:chOff x="2149360" y="1363363"/>
            <a:chExt cx="1874935" cy="729791"/>
          </a:xfrm>
        </p:grpSpPr>
        <p:sp>
          <p:nvSpPr>
            <p:cNvPr id="220" name="五边形 22"/>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21" name="文本框 37"/>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prstClr val="black"/>
                  </a:solidFill>
                  <a:latin typeface="Times New Roman" panose="02020603050405020304" pitchFamily="18" charset="0"/>
                  <a:cs typeface="Times New Roman" panose="02020603050405020304" pitchFamily="18" charset="0"/>
                </a:rPr>
                <a:t>Vuốt</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22" name="组合 2"/>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24" name="文本框 34"/>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prstClr val="black"/>
                  </a:solidFill>
                  <a:latin typeface="Times New Roman" panose="02020603050405020304" pitchFamily="18" charset="0"/>
                  <a:cs typeface="Times New Roman" panose="02020603050405020304" pitchFamily="18" charset="0"/>
                </a:rPr>
                <a:t>Người</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25" name="组合 5"/>
          <p:cNvGrpSpPr/>
          <p:nvPr/>
        </p:nvGrpSpPr>
        <p:grpSpPr>
          <a:xfrm>
            <a:off x="6600587" y="2263095"/>
            <a:ext cx="4056146" cy="679370"/>
            <a:chOff x="3866174" y="1253337"/>
            <a:chExt cx="4385999" cy="527675"/>
          </a:xfrm>
        </p:grpSpPr>
        <p:sp>
          <p:nvSpPr>
            <p:cNvPr id="226" name="任意多边形 26"/>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27" name="文本框 30"/>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prstClr val="black"/>
                  </a:solidFill>
                  <a:latin typeface="Times New Roman" panose="02020603050405020304" pitchFamily="18" charset="0"/>
                  <a:cs typeface="Times New Roman" panose="02020603050405020304" pitchFamily="18" charset="0"/>
                </a:rPr>
                <a:t>Rung </a:t>
              </a:r>
              <a:r>
                <a:rPr lang="en-US" altLang="zh-CN" sz="2800" dirty="0" err="1">
                  <a:solidFill>
                    <a:prstClr val="black"/>
                  </a:solidFill>
                  <a:latin typeface="Times New Roman" panose="02020603050405020304" pitchFamily="18" charset="0"/>
                  <a:cs typeface="Times New Roman" panose="02020603050405020304" pitchFamily="18" charset="0"/>
                </a:rPr>
                <a:t>rinh</a:t>
              </a:r>
              <a:endParaRPr lang="zh-CN" altLang="en-US" sz="2800" dirty="0">
                <a:solidFill>
                  <a:prstClr val="black"/>
                </a:solidFill>
                <a:latin typeface="Times New Roman" panose="02020603050405020304" pitchFamily="18" charset="0"/>
                <a:cs typeface="Times New Roman" panose="02020603050405020304" pitchFamily="18" charset="0"/>
              </a:endParaRPr>
            </a:p>
          </p:txBody>
        </p:sp>
      </p:grpSp>
      <p:grpSp>
        <p:nvGrpSpPr>
          <p:cNvPr id="228" name="组合 2"/>
          <p:cNvGrpSpPr/>
          <p:nvPr/>
        </p:nvGrpSpPr>
        <p:grpSpPr>
          <a:xfrm>
            <a:off x="1384327" y="5213589"/>
            <a:ext cx="2911226" cy="939584"/>
            <a:chOff x="2153902" y="2204314"/>
            <a:chExt cx="1870393" cy="729791"/>
          </a:xfrm>
          <a:solidFill>
            <a:schemeClr val="accent6">
              <a:lumMod val="90000"/>
            </a:schemeClr>
          </a:solidFill>
        </p:grpSpPr>
        <p:sp>
          <p:nvSpPr>
            <p:cNvPr id="229" name="五边形 23"/>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30" name="文本框 34"/>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prstClr val="black"/>
                  </a:solidFill>
                  <a:latin typeface="Times New Roman" panose="02020603050405020304" pitchFamily="18" charset="0"/>
                  <a:cs typeface="Times New Roman" panose="02020603050405020304" pitchFamily="18" charset="0"/>
                </a:rPr>
                <a:t>Răng</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31" name="组合 5"/>
          <p:cNvGrpSpPr/>
          <p:nvPr/>
        </p:nvGrpSpPr>
        <p:grpSpPr>
          <a:xfrm>
            <a:off x="6600588" y="1330498"/>
            <a:ext cx="5105666" cy="679369"/>
            <a:chOff x="3905886" y="1363360"/>
            <a:chExt cx="5520867" cy="729789"/>
          </a:xfrm>
        </p:grpSpPr>
        <p:sp>
          <p:nvSpPr>
            <p:cNvPr id="232"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33" name="文本框 30"/>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prstClr val="black"/>
                  </a:solidFill>
                  <a:latin typeface="Times New Roman" panose="02020603050405020304" pitchFamily="18" charset="0"/>
                  <a:cs typeface="Times New Roman" panose="02020603050405020304" pitchFamily="18" charset="0"/>
                </a:rPr>
                <a:t>Nhọn</a:t>
              </a:r>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cs typeface="Times New Roman" panose="02020603050405020304" pitchFamily="18" charset="0"/>
                </a:rPr>
                <a:t>hoắt</a:t>
              </a:r>
              <a:endParaRPr lang="zh-CN" altLang="en-US" sz="2800" dirty="0">
                <a:solidFill>
                  <a:prstClr val="black"/>
                </a:solidFill>
                <a:latin typeface="Times New Roman" panose="02020603050405020304" pitchFamily="18" charset="0"/>
                <a:cs typeface="Times New Roman" panose="02020603050405020304" pitchFamily="18" charset="0"/>
              </a:endParaRPr>
            </a:p>
          </p:txBody>
        </p:sp>
      </p:grpSp>
      <p:cxnSp>
        <p:nvCxnSpPr>
          <p:cNvPr id="235" name="Straight Arrow Connector 234"/>
          <p:cNvCxnSpPr>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p:cNvGrpSpPr/>
          <p:nvPr/>
        </p:nvGrpSpPr>
        <p:grpSpPr>
          <a:xfrm>
            <a:off x="6614056" y="5114050"/>
            <a:ext cx="4056146" cy="679367"/>
            <a:chOff x="3905886" y="2204315"/>
            <a:chExt cx="4385998" cy="527674"/>
          </a:xfrm>
        </p:grpSpPr>
        <p:sp>
          <p:nvSpPr>
            <p:cNvPr id="239" name="任意多边形 27"/>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40" name="文本框 31"/>
            <p:cNvSpPr txBox="1"/>
            <p:nvPr/>
          </p:nvSpPr>
          <p:spPr>
            <a:xfrm>
              <a:off x="4049064" y="2238308"/>
              <a:ext cx="4202232" cy="423227"/>
            </a:xfrm>
            <a:prstGeom prst="rect">
              <a:avLst/>
            </a:prstGeom>
            <a:noFill/>
          </p:spPr>
          <p:txBody>
            <a:bodyPr wrap="square" rtlCol="0">
              <a:spAutoFit/>
            </a:bodyPr>
            <a:lstStyle/>
            <a:p>
              <a:pPr algn="ctr" fontAlgn="base">
                <a:lnSpc>
                  <a:spcPct val="114000"/>
                </a:lnSpc>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Bóng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mỡ</a:t>
              </a:r>
              <a:endParaRPr lang="en-US" sz="2800" dirty="0">
                <a:solidFill>
                  <a:prstClr val="black"/>
                </a:solidFill>
                <a:latin typeface="Times New Roman" panose="02020603050405020304" pitchFamily="18" charset="0"/>
                <a:cs typeface="Times New Roman" panose="02020603050405020304" pitchFamily="18" charset="0"/>
              </a:endParaRPr>
            </a:p>
          </p:txBody>
        </p:sp>
      </p:grpSp>
      <p:grpSp>
        <p:nvGrpSpPr>
          <p:cNvPr id="241" name="组合 6"/>
          <p:cNvGrpSpPr/>
          <p:nvPr/>
        </p:nvGrpSpPr>
        <p:grpSpPr>
          <a:xfrm>
            <a:off x="6661493" y="5976535"/>
            <a:ext cx="4056146" cy="679367"/>
            <a:chOff x="3905886" y="2204315"/>
            <a:chExt cx="4385998" cy="527674"/>
          </a:xfrm>
        </p:grpSpPr>
        <p:sp>
          <p:nvSpPr>
            <p:cNvPr id="242" name="任意多边形 27"/>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43" name="文本框 31"/>
            <p:cNvSpPr txBox="1"/>
            <p:nvPr/>
          </p:nvSpPr>
          <p:spPr>
            <a:xfrm>
              <a:off x="4049064" y="2238308"/>
              <a:ext cx="4202232" cy="423227"/>
            </a:xfrm>
            <a:prstGeom prst="rect">
              <a:avLst/>
            </a:prstGeom>
            <a:noFill/>
          </p:spPr>
          <p:txBody>
            <a:bodyPr wrap="square" rtlCol="0">
              <a:spAutoFit/>
            </a:bodyPr>
            <a:lstStyle/>
            <a:p>
              <a:pPr algn="ctr" fontAlgn="base">
                <a:lnSpc>
                  <a:spcPct val="114000"/>
                </a:lnSpc>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Ngoàm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ngoạp</a:t>
              </a:r>
              <a:endParaRPr lang="en-US" sz="2800" dirty="0">
                <a:solidFill>
                  <a:prstClr val="black"/>
                </a:solidFill>
                <a:latin typeface="Times New Roman" panose="02020603050405020304" pitchFamily="18" charset="0"/>
                <a:cs typeface="Times New Roman" panose="02020603050405020304" pitchFamily="18" charset="0"/>
              </a:endParaRPr>
            </a:p>
          </p:txBody>
        </p:sp>
      </p:grpSp>
      <p:cxnSp>
        <p:nvCxnSpPr>
          <p:cNvPr id="244" name="Straight Arrow Connector 243"/>
          <p:cNvCxnSpPr>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p:cNvSpPr/>
          <p:nvPr/>
        </p:nvSpPr>
        <p:spPr>
          <a:xfrm>
            <a:off x="774940" y="1167808"/>
            <a:ext cx="4507669" cy="391278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ü"/>
            </a:pPr>
            <a:r>
              <a:rPr lang="x-none" sz="3600" b="1" dirty="0">
                <a:solidFill>
                  <a:prstClr val="white"/>
                </a:solidFill>
                <a:latin typeface="Times New Roman" panose="02020603050405020304" pitchFamily="18" charset="0"/>
                <a:cs typeface="Times New Roman" panose="02020603050405020304" pitchFamily="18" charset="0"/>
              </a:rPr>
              <a:t>Từ đơn là từ do một tiếng tạo thành</a:t>
            </a:r>
            <a:endParaRPr lang="x-none" sz="3600" b="1" dirty="0">
              <a:solidFill>
                <a:prstClr val="white"/>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x-none" sz="3600" b="1" dirty="0">
                <a:solidFill>
                  <a:prstClr val="white"/>
                </a:solidFill>
                <a:latin typeface="Times New Roman" panose="02020603050405020304" pitchFamily="18" charset="0"/>
                <a:cs typeface="Times New Roman" panose="02020603050405020304" pitchFamily="18" charset="0"/>
              </a:rPr>
              <a:t>Từ phức là từ do hai hay nhiều tiếng tạo thành.</a:t>
            </a:r>
            <a:endParaRPr lang="x-none" sz="36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120446" y="957902"/>
          <a:ext cx="4905375" cy="4332592"/>
        </p:xfrm>
        <a:graphic>
          <a:graphicData uri="http://schemas.openxmlformats.org/drawingml/2006/table">
            <a:tbl>
              <a:tblPr firstRow="1" firstCol="1" bandRow="1"/>
              <a:tblGrid>
                <a:gridCol w="2487232"/>
                <a:gridCol w="2418143"/>
              </a:tblGrid>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FF0000"/>
                          </a:solidFill>
                          <a:effectLst/>
                          <a:latin typeface="Times New Roman" panose="02020603050405020304"/>
                          <a:ea typeface="Calibri" panose="020F0502020204030204"/>
                          <a:cs typeface="Times New Roman" panose="02020603050405020304"/>
                        </a:rPr>
                        <a:t>A</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FF0000"/>
                          </a:solidFill>
                          <a:effectLst/>
                          <a:latin typeface="Times New Roman" panose="02020603050405020304"/>
                          <a:ea typeface="Calibri" panose="020F0502020204030204"/>
                          <a:cs typeface="Times New Roman" panose="02020603050405020304"/>
                        </a:rPr>
                        <a:t>B</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cánh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a:ea typeface="Calibri" panose="020F0502020204030204"/>
                          <a:cs typeface="Times New Roman" panose="02020603050405020304"/>
                        </a:rPr>
                        <a:t>h</a:t>
                      </a:r>
                      <a:r>
                        <a:rPr lang="en-US" sz="2400" dirty="0" err="1">
                          <a:effectLst/>
                          <a:latin typeface="Times New Roman" panose="02020603050405020304"/>
                          <a:ea typeface="Calibri" panose="020F0502020204030204"/>
                          <a:cs typeface="Times New Roman" panose="02020603050405020304"/>
                        </a:rPr>
                        <a:t>ủn</a:t>
                      </a:r>
                      <a:r>
                        <a:rPr lang="en-US" sz="2400" dirty="0">
                          <a:effectLst/>
                          <a:latin typeface="Times New Roman" panose="02020603050405020304"/>
                          <a:ea typeface="Calibri" panose="020F0502020204030204"/>
                          <a:cs typeface="Times New Roman" panose="02020603050405020304"/>
                        </a:rPr>
                        <a:t> </a:t>
                      </a:r>
                      <a:r>
                        <a:rPr lang="vi-VN" sz="2400" b="1" dirty="0">
                          <a:solidFill>
                            <a:srgbClr val="C00000"/>
                          </a:solidFill>
                          <a:effectLst/>
                          <a:latin typeface="Times New Roman" panose="02020603050405020304"/>
                          <a:ea typeface="Calibri" panose="020F0502020204030204"/>
                          <a:cs typeface="Times New Roman" panose="02020603050405020304"/>
                        </a:rPr>
                        <a:t>h</a:t>
                      </a:r>
                      <a:r>
                        <a:rPr lang="vi-VN" sz="2400" dirty="0">
                          <a:effectLst/>
                          <a:latin typeface="Times New Roman" panose="02020603050405020304"/>
                          <a:ea typeface="Calibri" panose="020F0502020204030204"/>
                          <a:cs typeface="Times New Roman" panose="02020603050405020304"/>
                        </a:rPr>
                        <a:t>oẳn</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vuốt</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nhọn</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hoắt</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nhai</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a:ea typeface="Calibri" panose="020F0502020204030204"/>
                          <a:cs typeface="Times New Roman" panose="02020603050405020304"/>
                        </a:rPr>
                        <a:t>n</a:t>
                      </a:r>
                      <a:r>
                        <a:rPr lang="en-US" sz="2400" dirty="0" err="1">
                          <a:effectLst/>
                          <a:latin typeface="Times New Roman" panose="02020603050405020304"/>
                          <a:ea typeface="Calibri" panose="020F0502020204030204"/>
                          <a:cs typeface="Times New Roman" panose="02020603050405020304"/>
                        </a:rPr>
                        <a:t>goàm</a:t>
                      </a:r>
                      <a:r>
                        <a:rPr lang="en-US" sz="2400" dirty="0">
                          <a:effectLst/>
                          <a:latin typeface="Times New Roman" panose="02020603050405020304"/>
                          <a:ea typeface="Calibri" panose="020F0502020204030204"/>
                          <a:cs typeface="Times New Roman" panose="02020603050405020304"/>
                        </a:rPr>
                        <a:t> </a:t>
                      </a:r>
                      <a:r>
                        <a:rPr lang="vi-VN" sz="2400" b="1" dirty="0">
                          <a:solidFill>
                            <a:srgbClr val="C00000"/>
                          </a:solidFill>
                          <a:effectLst/>
                          <a:latin typeface="Times New Roman" panose="02020603050405020304"/>
                          <a:ea typeface="Calibri" panose="020F0502020204030204"/>
                          <a:cs typeface="Times New Roman" panose="02020603050405020304"/>
                        </a:rPr>
                        <a:t>n</a:t>
                      </a:r>
                      <a:r>
                        <a:rPr lang="vi-VN" sz="2400" dirty="0">
                          <a:effectLst/>
                          <a:latin typeface="Times New Roman" panose="02020603050405020304"/>
                          <a:ea typeface="Calibri" panose="020F0502020204030204"/>
                          <a:cs typeface="Times New Roman" panose="02020603050405020304"/>
                        </a:rPr>
                        <a:t>goạp</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a:effectLst/>
                          <a:latin typeface="Times New Roman" panose="02020603050405020304"/>
                          <a:ea typeface="Calibri" panose="020F0502020204030204"/>
                          <a:cs typeface="Times New Roman" panose="02020603050405020304"/>
                        </a:rPr>
                        <a:t>màu </a:t>
                      </a:r>
                      <a:r>
                        <a:rPr lang="vi-VN" sz="2400">
                          <a:effectLst/>
                          <a:latin typeface="Times New Roman" panose="02020603050405020304"/>
                          <a:ea typeface="Calibri" panose="020F0502020204030204"/>
                          <a:cs typeface="Times New Roman" panose="02020603050405020304"/>
                        </a:rPr>
                        <a:t>nâu</a:t>
                      </a:r>
                      <a:endParaRPr lang="en-US" sz="240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bóng</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mỡ</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răng</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đen</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nhánh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48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vi-VN" sz="2400">
                          <a:effectLst/>
                          <a:latin typeface="Times New Roman" panose="02020603050405020304"/>
                          <a:ea typeface="Calibri" panose="020F0502020204030204"/>
                          <a:cs typeface="Times New Roman" panose="02020603050405020304"/>
                        </a:rPr>
                        <a:t>người</a:t>
                      </a:r>
                      <a:endParaRPr lang="en-US" sz="240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vi-VN" sz="2400" b="1" dirty="0">
                          <a:solidFill>
                            <a:srgbClr val="C00000"/>
                          </a:solidFill>
                          <a:effectLst/>
                          <a:latin typeface="Times New Roman" panose="02020603050405020304"/>
                          <a:ea typeface="Calibri" panose="020F0502020204030204"/>
                          <a:cs typeface="Times New Roman" panose="02020603050405020304"/>
                        </a:rPr>
                        <a:t>r</a:t>
                      </a:r>
                      <a:r>
                        <a:rPr lang="vi-VN" sz="2400" dirty="0">
                          <a:effectLst/>
                          <a:latin typeface="Times New Roman" panose="02020603050405020304"/>
                          <a:ea typeface="Calibri" panose="020F0502020204030204"/>
                          <a:cs typeface="Times New Roman" panose="02020603050405020304"/>
                        </a:rPr>
                        <a:t>ung </a:t>
                      </a:r>
                      <a:r>
                        <a:rPr lang="vi-VN" sz="2400" b="1" dirty="0">
                          <a:solidFill>
                            <a:srgbClr val="C00000"/>
                          </a:solidFill>
                          <a:effectLst/>
                          <a:latin typeface="Times New Roman" panose="02020603050405020304"/>
                          <a:ea typeface="Calibri" panose="020F0502020204030204"/>
                          <a:cs typeface="Times New Roman" panose="02020603050405020304"/>
                        </a:rPr>
                        <a:t>r</a:t>
                      </a:r>
                      <a:r>
                        <a:rPr lang="vi-VN" sz="2400" dirty="0">
                          <a:effectLst/>
                          <a:latin typeface="Times New Roman" panose="02020603050405020304"/>
                          <a:ea typeface="Calibri" panose="020F0502020204030204"/>
                          <a:cs typeface="Times New Roman" panose="02020603050405020304"/>
                        </a:rPr>
                        <a:t>inh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anim calcmode="lin" valueType="num">
                                      <p:cBhvr>
                                        <p:cTn id="14" dur="1000" fill="hold"/>
                                        <p:tgtEl>
                                          <p:spTgt spid="209"/>
                                        </p:tgtEl>
                                        <p:attrNameLst>
                                          <p:attrName>ppt_x</p:attrName>
                                        </p:attrNameLst>
                                      </p:cBhvr>
                                      <p:tavLst>
                                        <p:tav tm="0">
                                          <p:val>
                                            <p:strVal val="#ppt_x"/>
                                          </p:val>
                                        </p:tav>
                                        <p:tav tm="100000">
                                          <p:val>
                                            <p:strVal val="#ppt_x"/>
                                          </p:val>
                                        </p:tav>
                                      </p:tavLst>
                                    </p:anim>
                                    <p:anim calcmode="lin" valueType="num">
                                      <p:cBhvr>
                                        <p:cTn id="15"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8982" y="1637708"/>
            <a:ext cx="5209418" cy="4354034"/>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ü"/>
            </a:pPr>
            <a:r>
              <a:rPr lang="x-none" sz="3600" b="1" dirty="0">
                <a:solidFill>
                  <a:prstClr val="white"/>
                </a:solidFill>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endParaRPr lang="x-none" sz="3600" b="1" dirty="0">
              <a:solidFill>
                <a:prstClr val="white"/>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x-none" sz="3600" b="1" dirty="0">
                <a:solidFill>
                  <a:prstClr val="white"/>
                </a:solidFill>
                <a:latin typeface="Times New Roman" panose="02020603050405020304" pitchFamily="18" charset="0"/>
                <a:cs typeface="Times New Roman" panose="02020603050405020304" pitchFamily="18" charset="0"/>
              </a:rPr>
              <a:t>Từ láy là những từ phức được tạo ra nhờ phép láy âm.</a:t>
            </a:r>
            <a:endParaRPr lang="x-none" sz="36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679246" y="1494050"/>
          <a:ext cx="4905375" cy="4332592"/>
        </p:xfrm>
        <a:graphic>
          <a:graphicData uri="http://schemas.openxmlformats.org/drawingml/2006/table">
            <a:tbl>
              <a:tblPr firstRow="1" firstCol="1" bandRow="1"/>
              <a:tblGrid>
                <a:gridCol w="2487232"/>
                <a:gridCol w="2418143"/>
              </a:tblGrid>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FF0000"/>
                          </a:solidFill>
                          <a:effectLst/>
                          <a:latin typeface="Times New Roman" panose="02020603050405020304"/>
                          <a:ea typeface="Calibri" panose="020F0502020204030204"/>
                          <a:cs typeface="Times New Roman" panose="02020603050405020304"/>
                        </a:rPr>
                        <a:t>A</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FF0000"/>
                          </a:solidFill>
                          <a:effectLst/>
                          <a:latin typeface="Times New Roman" panose="02020603050405020304"/>
                          <a:ea typeface="Calibri" panose="020F0502020204030204"/>
                          <a:cs typeface="Times New Roman" panose="02020603050405020304"/>
                        </a:rPr>
                        <a:t>B</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cánh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a:ea typeface="Calibri" panose="020F0502020204030204"/>
                          <a:cs typeface="Times New Roman" panose="02020603050405020304"/>
                        </a:rPr>
                        <a:t>h</a:t>
                      </a:r>
                      <a:r>
                        <a:rPr lang="en-US" sz="2400" dirty="0" err="1">
                          <a:effectLst/>
                          <a:latin typeface="Times New Roman" panose="02020603050405020304"/>
                          <a:ea typeface="Calibri" panose="020F0502020204030204"/>
                          <a:cs typeface="Times New Roman" panose="02020603050405020304"/>
                        </a:rPr>
                        <a:t>ủn</a:t>
                      </a:r>
                      <a:r>
                        <a:rPr lang="en-US" sz="2400" dirty="0">
                          <a:effectLst/>
                          <a:latin typeface="Times New Roman" panose="02020603050405020304"/>
                          <a:ea typeface="Calibri" panose="020F0502020204030204"/>
                          <a:cs typeface="Times New Roman" panose="02020603050405020304"/>
                        </a:rPr>
                        <a:t> </a:t>
                      </a:r>
                      <a:r>
                        <a:rPr lang="vi-VN" sz="2400" b="1" dirty="0">
                          <a:solidFill>
                            <a:srgbClr val="C00000"/>
                          </a:solidFill>
                          <a:effectLst/>
                          <a:latin typeface="Times New Roman" panose="02020603050405020304"/>
                          <a:ea typeface="Calibri" panose="020F0502020204030204"/>
                          <a:cs typeface="Times New Roman" panose="02020603050405020304"/>
                        </a:rPr>
                        <a:t>h</a:t>
                      </a:r>
                      <a:r>
                        <a:rPr lang="vi-VN" sz="2400" dirty="0">
                          <a:effectLst/>
                          <a:latin typeface="Times New Roman" panose="02020603050405020304"/>
                          <a:ea typeface="Calibri" panose="020F0502020204030204"/>
                          <a:cs typeface="Times New Roman" panose="02020603050405020304"/>
                        </a:rPr>
                        <a:t>oẳn</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vuốt</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nhọn</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hoắt</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nhai</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a:ea typeface="Calibri" panose="020F0502020204030204"/>
                          <a:cs typeface="Times New Roman" panose="02020603050405020304"/>
                        </a:rPr>
                        <a:t>n</a:t>
                      </a:r>
                      <a:r>
                        <a:rPr lang="en-US" sz="2400" dirty="0" err="1">
                          <a:effectLst/>
                          <a:latin typeface="Times New Roman" panose="02020603050405020304"/>
                          <a:ea typeface="Calibri" panose="020F0502020204030204"/>
                          <a:cs typeface="Times New Roman" panose="02020603050405020304"/>
                        </a:rPr>
                        <a:t>goàm</a:t>
                      </a:r>
                      <a:r>
                        <a:rPr lang="en-US" sz="2400" dirty="0">
                          <a:effectLst/>
                          <a:latin typeface="Times New Roman" panose="02020603050405020304"/>
                          <a:ea typeface="Calibri" panose="020F0502020204030204"/>
                          <a:cs typeface="Times New Roman" panose="02020603050405020304"/>
                        </a:rPr>
                        <a:t> </a:t>
                      </a:r>
                      <a:r>
                        <a:rPr lang="vi-VN" sz="2400" b="1" dirty="0">
                          <a:solidFill>
                            <a:srgbClr val="C00000"/>
                          </a:solidFill>
                          <a:effectLst/>
                          <a:latin typeface="Times New Roman" panose="02020603050405020304"/>
                          <a:ea typeface="Calibri" panose="020F0502020204030204"/>
                          <a:cs typeface="Times New Roman" panose="02020603050405020304"/>
                        </a:rPr>
                        <a:t>n</a:t>
                      </a:r>
                      <a:r>
                        <a:rPr lang="vi-VN" sz="2400" dirty="0">
                          <a:effectLst/>
                          <a:latin typeface="Times New Roman" panose="02020603050405020304"/>
                          <a:ea typeface="Calibri" panose="020F0502020204030204"/>
                          <a:cs typeface="Times New Roman" panose="02020603050405020304"/>
                        </a:rPr>
                        <a:t>goạp</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a:effectLst/>
                          <a:latin typeface="Times New Roman" panose="02020603050405020304"/>
                          <a:ea typeface="Calibri" panose="020F0502020204030204"/>
                          <a:cs typeface="Times New Roman" panose="02020603050405020304"/>
                        </a:rPr>
                        <a:t>màu </a:t>
                      </a:r>
                      <a:r>
                        <a:rPr lang="vi-VN" sz="2400">
                          <a:effectLst/>
                          <a:latin typeface="Times New Roman" panose="02020603050405020304"/>
                          <a:ea typeface="Calibri" panose="020F0502020204030204"/>
                          <a:cs typeface="Times New Roman" panose="02020603050405020304"/>
                        </a:rPr>
                        <a:t>nâu</a:t>
                      </a:r>
                      <a:endParaRPr lang="en-US" sz="240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bóng</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mỡ</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răng</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dirty="0" err="1">
                          <a:effectLst/>
                          <a:latin typeface="Times New Roman" panose="02020603050405020304"/>
                          <a:ea typeface="Calibri" panose="020F0502020204030204"/>
                          <a:cs typeface="Times New Roman" panose="02020603050405020304"/>
                        </a:rPr>
                        <a:t>đen</a:t>
                      </a:r>
                      <a:r>
                        <a:rPr lang="en-US" sz="2400" dirty="0">
                          <a:effectLst/>
                          <a:latin typeface="Times New Roman" panose="02020603050405020304"/>
                          <a:ea typeface="Calibri" panose="020F0502020204030204"/>
                          <a:cs typeface="Times New Roman" panose="02020603050405020304"/>
                        </a:rPr>
                        <a:t> </a:t>
                      </a:r>
                      <a:r>
                        <a:rPr lang="vi-VN" sz="2400" dirty="0">
                          <a:effectLst/>
                          <a:latin typeface="Times New Roman" panose="02020603050405020304"/>
                          <a:ea typeface="Calibri" panose="020F0502020204030204"/>
                          <a:cs typeface="Times New Roman" panose="02020603050405020304"/>
                        </a:rPr>
                        <a:t>nhánh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48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vi-VN" sz="2400">
                          <a:effectLst/>
                          <a:latin typeface="Times New Roman" panose="02020603050405020304"/>
                          <a:ea typeface="Calibri" panose="020F0502020204030204"/>
                          <a:cs typeface="Times New Roman" panose="02020603050405020304"/>
                        </a:rPr>
                        <a:t>người</a:t>
                      </a:r>
                      <a:endParaRPr lang="en-US" sz="240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vi-VN" sz="2400" b="1" dirty="0">
                          <a:solidFill>
                            <a:srgbClr val="C00000"/>
                          </a:solidFill>
                          <a:effectLst/>
                          <a:latin typeface="Times New Roman" panose="02020603050405020304"/>
                          <a:ea typeface="Calibri" panose="020F0502020204030204"/>
                          <a:cs typeface="Times New Roman" panose="02020603050405020304"/>
                        </a:rPr>
                        <a:t>r</a:t>
                      </a:r>
                      <a:r>
                        <a:rPr lang="vi-VN" sz="2400" dirty="0">
                          <a:effectLst/>
                          <a:latin typeface="Times New Roman" panose="02020603050405020304"/>
                          <a:ea typeface="Calibri" panose="020F0502020204030204"/>
                          <a:cs typeface="Times New Roman" panose="02020603050405020304"/>
                        </a:rPr>
                        <a:t>ung </a:t>
                      </a:r>
                      <a:r>
                        <a:rPr lang="vi-VN" sz="2400" b="1" dirty="0">
                          <a:solidFill>
                            <a:srgbClr val="C00000"/>
                          </a:solidFill>
                          <a:effectLst/>
                          <a:latin typeface="Times New Roman" panose="02020603050405020304"/>
                          <a:ea typeface="Calibri" panose="020F0502020204030204"/>
                          <a:cs typeface="Times New Roman" panose="02020603050405020304"/>
                        </a:rPr>
                        <a:t>r</a:t>
                      </a:r>
                      <a:r>
                        <a:rPr lang="vi-VN" sz="2400" dirty="0">
                          <a:effectLst/>
                          <a:latin typeface="Times New Roman" panose="02020603050405020304"/>
                          <a:ea typeface="Calibri" panose="020F0502020204030204"/>
                          <a:cs typeface="Times New Roman" panose="02020603050405020304"/>
                        </a:rPr>
                        <a:t>inh</a:t>
                      </a:r>
                      <a:endParaRPr lang="en-US" sz="2400" dirty="0">
                        <a:effectLst/>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2959100" y="633343"/>
            <a:ext cx="72263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vi-VN" sz="4000" b="1" dirty="0">
                <a:latin typeface="+mj-lt"/>
              </a:rPr>
              <a:t>Từ phức cấu tạo như thế nào?</a:t>
            </a:r>
            <a:endParaRPr lang="en-US" sz="4000" b="1"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18" y="2365510"/>
            <a:ext cx="8718997" cy="2062103"/>
          </a:xfrm>
          <a:prstGeom prst="rect">
            <a:avLst/>
          </a:prstGeom>
          <a:noFill/>
        </p:spPr>
        <p:txBody>
          <a:bodyPr wrap="square" rtlCol="0">
            <a:spAutoFit/>
          </a:bodyPr>
          <a:lstStyle/>
          <a:p>
            <a:r>
              <a:rPr lang="vi-VN" sz="3200" dirty="0">
                <a:solidFill>
                  <a:prstClr val="black"/>
                </a:solidFill>
                <a:latin typeface="Times New Roman" panose="02020603050405020304" pitchFamily="18" charset="0"/>
                <a:cs typeface="Times New Roman" panose="02020603050405020304" pitchFamily="18" charset="0"/>
              </a:rPr>
              <a:t>1.Khái niệm: </a:t>
            </a:r>
            <a:endParaRPr lang="vi-VN" sz="3200" dirty="0">
              <a:solidFill>
                <a:prstClr val="black"/>
              </a:solidFill>
              <a:latin typeface="Times New Roman" panose="02020603050405020304" pitchFamily="18" charset="0"/>
              <a:cs typeface="Times New Roman" panose="02020603050405020304" pitchFamily="18" charset="0"/>
            </a:endParaRPr>
          </a:p>
          <a:p>
            <a:r>
              <a:rPr lang="vi-VN" sz="3200" dirty="0">
                <a:solidFill>
                  <a:prstClr val="black"/>
                </a:solidFill>
                <a:latin typeface="Times New Roman" panose="02020603050405020304" pitchFamily="18" charset="0"/>
                <a:cs typeface="Times New Roman" panose="02020603050405020304" pitchFamily="18" charset="0"/>
              </a:rPr>
              <a:t>  a.Từ đơn: là từ chỉ có một tiếng</a:t>
            </a:r>
            <a:endParaRPr lang="vi-VN" sz="3200" dirty="0">
              <a:solidFill>
                <a:prstClr val="black"/>
              </a:solidFill>
              <a:latin typeface="Times New Roman" panose="02020603050405020304" pitchFamily="18" charset="0"/>
              <a:cs typeface="Times New Roman" panose="02020603050405020304" pitchFamily="18" charset="0"/>
            </a:endParaRPr>
          </a:p>
          <a:p>
            <a:r>
              <a:rPr lang="vi-VN" sz="3200" dirty="0">
                <a:solidFill>
                  <a:prstClr val="black"/>
                </a:solidFill>
                <a:latin typeface="Times New Roman" panose="02020603050405020304" pitchFamily="18" charset="0"/>
                <a:cs typeface="Times New Roman" panose="02020603050405020304" pitchFamily="18" charset="0"/>
              </a:rPr>
              <a:t>  b.</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phức</a:t>
            </a:r>
            <a:r>
              <a:rPr lang="vi-VN" sz="3200" b="1" dirty="0">
                <a:solidFill>
                  <a:prstClr val="black"/>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hai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trở</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lên</a:t>
            </a:r>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1682" y="3945182"/>
            <a:ext cx="10269518" cy="1015663"/>
          </a:xfrm>
          <a:prstGeom prst="rect">
            <a:avLst/>
          </a:prstGeom>
          <a:noFill/>
        </p:spPr>
        <p:txBody>
          <a:bodyPr wrap="square" rtlCol="0">
            <a:spAutoFit/>
          </a:bodyPr>
          <a:lstStyle/>
          <a:p>
            <a:pPr>
              <a:defRPr/>
            </a:pPr>
            <a:r>
              <a:rPr lang="vi-VN" sz="32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phức</a:t>
            </a:r>
            <a:r>
              <a:rPr lang="vi-VN" sz="2800" dirty="0">
                <a:solidFill>
                  <a:prstClr val="black"/>
                </a:solidFill>
                <a:latin typeface="Times New Roman" panose="02020603050405020304" pitchFamily="18" charset="0"/>
                <a:cs typeface="Times New Roman" panose="02020603050405020304" pitchFamily="18" charset="0"/>
              </a:rPr>
              <a:t>: Từ ghép (</a:t>
            </a:r>
            <a:r>
              <a:rPr lang="en-US" sz="2800" dirty="0" err="1">
                <a:solidFill>
                  <a:srgbClr val="000000"/>
                </a:solidFill>
                <a:latin typeface="Times New Roman" panose="02020603050405020304" pitchFamily="18" charset="0"/>
                <a:ea typeface="Calibri" panose="020F0502020204030204" pitchFamily="34" charset="0"/>
              </a:rPr>
              <a:t>quan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hệ</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vi-VN" sz="2800" dirty="0">
                <a:solidFill>
                  <a:srgbClr val="000000"/>
                </a:solidFill>
                <a:latin typeface="Times New Roman" panose="02020603050405020304" pitchFamily="18" charset="0"/>
                <a:ea typeface="Calibri" panose="020F0502020204030204" pitchFamily="34" charset="0"/>
              </a:rPr>
              <a:t>), Từ láy</a:t>
            </a:r>
            <a:r>
              <a:rPr lang="en-US" sz="2800" b="1"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a:t>
            </a:r>
            <a:endParaRPr lang="vi-VN" sz="28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3601215" y="157101"/>
            <a:ext cx="5199380" cy="1076325"/>
          </a:xfrm>
          <a:prstGeom prst="rect">
            <a:avLst/>
          </a:prstGeom>
          <a:noFill/>
        </p:spPr>
        <p:txBody>
          <a:bodyPr wrap="none" lIns="91440" tIns="45720" rIns="91440" bIns="45720">
            <a:spAutoFit/>
          </a:bodyPr>
          <a:lstStyle/>
          <a:p>
            <a:pPr algn="ct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B</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ài1</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Ti</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ết </a:t>
            </a:r>
            <a:r>
              <a:rPr lang="en-US" alt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5</a:t>
            </a: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 </a:t>
            </a:r>
            <a:endPar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a:p>
            <a:pPr algn="ctr"/>
            <a:r>
              <a:rPr lang="vi-VN" sz="3200" b="1" dirty="0">
                <a:ln w="10541" cmpd="sng">
                  <a:solidFill>
                    <a:srgbClr val="5B9BD5">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THỰC HÀNH TIẾNG VIỆT</a:t>
            </a:r>
            <a:endParaRPr lang="en-US" sz="3200" b="1" dirty="0">
              <a:ln w="10541" cmpd="sng">
                <a:solidFill>
                  <a:srgbClr val="5B9BD5">
                    <a:shade val="88000"/>
                    <a:satMod val="110000"/>
                  </a:srgbClr>
                </a:solidFill>
                <a:prstDash val="solid"/>
              </a:ln>
              <a:solidFill>
                <a:srgbClr val="FF0000"/>
              </a:solidFill>
            </a:endParaRPr>
          </a:p>
        </p:txBody>
      </p:sp>
      <p:sp>
        <p:nvSpPr>
          <p:cNvPr id="8" name="Rectangle 7"/>
          <p:cNvSpPr/>
          <p:nvPr/>
        </p:nvSpPr>
        <p:spPr>
          <a:xfrm>
            <a:off x="765602" y="1411120"/>
            <a:ext cx="5427549" cy="903589"/>
          </a:xfrm>
          <a:prstGeom prst="rect">
            <a:avLst/>
          </a:prstGeom>
          <a:solidFill>
            <a:srgbClr val="2B80A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 </a:t>
            </a:r>
            <a:r>
              <a:rPr kumimoji="0" lang="x-none" sz="36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TỪ </a:t>
            </a:r>
            <a:r>
              <a:rPr kumimoji="0" lang="x-none"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ĐƠN VÀ TỪ PHỨC</a:t>
            </a:r>
            <a:endParaRPr kumimoji="0" lang="x-none"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601682" y="5092411"/>
            <a:ext cx="2197100" cy="523220"/>
          </a:xfrm>
          <a:prstGeom prst="rect">
            <a:avLst/>
          </a:prstGeom>
          <a:noFill/>
        </p:spPr>
        <p:txBody>
          <a:bodyPr wrap="square" rtlCol="0">
            <a:spAutoFit/>
          </a:bodyPr>
          <a:lstStyle/>
          <a:p>
            <a:r>
              <a:rPr lang="vi-VN" sz="2800" dirty="0">
                <a:latin typeface="+mj-lt"/>
              </a:rPr>
              <a:t>d. Bài tập</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9493" y="510706"/>
            <a:ext cx="10208239" cy="492443"/>
            <a:chOff x="-2735643" y="680526"/>
            <a:chExt cx="11085258" cy="492443"/>
          </a:xfrm>
        </p:grpSpPr>
        <p:sp>
          <p:nvSpPr>
            <p:cNvPr id="3" name="矩形 2"/>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Microsoft YaHei" panose="020B0503020204020204" pitchFamily="34" charset="-122"/>
                <a:ea typeface="Microsoft YaHei" panose="020B0503020204020204" pitchFamily="34" charset="-122"/>
              </a:endParaRPr>
            </a:p>
          </p:txBody>
        </p:sp>
        <p:sp>
          <p:nvSpPr>
            <p:cNvPr id="4" name="TextBox 8"/>
            <p:cNvSpPr txBox="1">
              <a:spLocks noChangeArrowheads="1"/>
            </p:cNvSpPr>
            <p:nvPr/>
          </p:nvSpPr>
          <p:spPr bwMode="auto">
            <a:xfrm>
              <a:off x="1097419" y="680526"/>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BÀI</a:t>
              </a:r>
              <a:r>
                <a:rPr lang="vi-VN"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 </a:t>
              </a:r>
              <a:r>
                <a:rPr lang="en-US"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1:</a:t>
              </a:r>
              <a:r>
                <a:rPr lang="vi-VN" altLang="zh-CN"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rPr>
                <a:t>Tr.20</a:t>
              </a:r>
              <a:endParaRPr lang="zh-CN" altLang="en-US" sz="3200" b="1" spc="300" dirty="0">
                <a:solidFill>
                  <a:srgbClr val="FF000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6" name="矩形 5"/>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icrosoft YaHei" panose="020B0503020204020204" pitchFamily="34" charset="-122"/>
                <a:ea typeface="Microsoft YaHei" panose="020B0503020204020204" pitchFamily="34" charset="-122"/>
              </a:endParaRPr>
            </a:p>
          </p:txBody>
        </p:sp>
      </p:grpSp>
      <p:sp>
        <p:nvSpPr>
          <p:cNvPr id="5" name="TextBox 4"/>
          <p:cNvSpPr txBox="1"/>
          <p:nvPr/>
        </p:nvSpPr>
        <p:spPr>
          <a:xfrm>
            <a:off x="596082" y="1316602"/>
            <a:ext cx="5694186" cy="4539191"/>
          </a:xfrm>
          <a:prstGeom prst="rect">
            <a:avLst/>
          </a:prstGeom>
          <a:noFill/>
        </p:spPr>
        <p:txBody>
          <a:bodyPr wrap="square" rtlCol="0">
            <a:spAutoFit/>
          </a:bodyPr>
          <a:lstStyle/>
          <a:p>
            <a:pPr algn="just">
              <a:lnSpc>
                <a:spcPct val="150000"/>
              </a:lnSpc>
            </a:pPr>
            <a:r>
              <a:rPr lang="x-none" sz="2800" i="1" dirty="0">
                <a:solidFill>
                  <a:prstClr val="black"/>
                </a:solidFill>
                <a:latin typeface="Times New Roman" panose="02020603050405020304" pitchFamily="18" charset="0"/>
                <a:cs typeface="Times New Roman" panose="02020603050405020304" pitchFamily="18" charset="0"/>
              </a:rPr>
              <a:t>“Đôi cánh </a:t>
            </a:r>
            <a:r>
              <a:rPr lang="x-none" sz="2800" b="1" i="1" dirty="0">
                <a:solidFill>
                  <a:srgbClr val="7030A0"/>
                </a:solidFill>
                <a:latin typeface="Times New Roman" panose="02020603050405020304" pitchFamily="18" charset="0"/>
                <a:cs typeface="Times New Roman" panose="02020603050405020304" pitchFamily="18" charset="0"/>
              </a:rPr>
              <a:t>tôi</a:t>
            </a:r>
            <a:r>
              <a:rPr lang="x-none" sz="2800" i="1" dirty="0">
                <a:solidFill>
                  <a:prstClr val="black"/>
                </a:solidFill>
                <a:latin typeface="Times New Roman" panose="02020603050405020304" pitchFamily="18" charset="0"/>
                <a:cs typeface="Times New Roman" panose="02020603050405020304" pitchFamily="18" charset="0"/>
              </a:rPr>
              <a:t>, trước kia ngắn </a:t>
            </a:r>
            <a:r>
              <a:rPr lang="x-none" sz="2800" b="1" i="1" dirty="0">
                <a:solidFill>
                  <a:srgbClr val="7030A0"/>
                </a:solidFill>
                <a:latin typeface="Times New Roman" panose="02020603050405020304" pitchFamily="18" charset="0"/>
                <a:cs typeface="Times New Roman" panose="02020603050405020304" pitchFamily="18" charset="0"/>
              </a:rPr>
              <a:t>hủn hoẳn</a:t>
            </a:r>
            <a:r>
              <a:rPr lang="x-none" sz="2800" i="1" dirty="0">
                <a:solidFill>
                  <a:prstClr val="black"/>
                </a:solidFill>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x-none" sz="2800" b="1" i="1" dirty="0">
                <a:solidFill>
                  <a:srgbClr val="7030A0"/>
                </a:solidFill>
                <a:latin typeface="Times New Roman" panose="02020603050405020304" pitchFamily="18" charset="0"/>
                <a:cs typeface="Times New Roman" panose="02020603050405020304" pitchFamily="18" charset="0"/>
              </a:rPr>
              <a:t>nghe</a:t>
            </a:r>
            <a:r>
              <a:rPr lang="x-none" sz="2800" i="1" dirty="0">
                <a:solidFill>
                  <a:prstClr val="black"/>
                </a:solidFill>
                <a:latin typeface="Times New Roman" panose="02020603050405020304" pitchFamily="18" charset="0"/>
                <a:cs typeface="Times New Roman" panose="02020603050405020304" pitchFamily="18" charset="0"/>
              </a:rPr>
              <a:t> tiếng </a:t>
            </a:r>
            <a:r>
              <a:rPr lang="x-none" sz="2800" b="1" i="1" dirty="0">
                <a:solidFill>
                  <a:srgbClr val="7030A0"/>
                </a:solidFill>
                <a:latin typeface="Times New Roman" panose="02020603050405020304" pitchFamily="18" charset="0"/>
                <a:cs typeface="Times New Roman" panose="02020603050405020304" pitchFamily="18" charset="0"/>
              </a:rPr>
              <a:t>phành phạch giòn giã</a:t>
            </a:r>
            <a:r>
              <a:rPr lang="x-none" sz="2800" i="1" dirty="0">
                <a:solidFill>
                  <a:prstClr val="black"/>
                </a:solidFill>
                <a:latin typeface="Times New Roman" panose="02020603050405020304" pitchFamily="18" charset="0"/>
                <a:cs typeface="Times New Roman" panose="02020603050405020304" pitchFamily="18" charset="0"/>
              </a:rPr>
              <a:t>. Lúc tôi đi bách bộ thì cả </a:t>
            </a:r>
            <a:r>
              <a:rPr lang="x-none" sz="2800" b="1" i="1" dirty="0">
                <a:solidFill>
                  <a:srgbClr val="7030A0"/>
                </a:solidFill>
                <a:latin typeface="Times New Roman" panose="02020603050405020304" pitchFamily="18" charset="0"/>
                <a:cs typeface="Times New Roman" panose="02020603050405020304" pitchFamily="18" charset="0"/>
              </a:rPr>
              <a:t>người</a:t>
            </a:r>
            <a:r>
              <a:rPr lang="x-none" sz="2800" i="1" dirty="0">
                <a:solidFill>
                  <a:prstClr val="black"/>
                </a:solidFill>
                <a:latin typeface="Times New Roman" panose="02020603050405020304" pitchFamily="18" charset="0"/>
                <a:cs typeface="Times New Roman" panose="02020603050405020304" pitchFamily="18" charset="0"/>
              </a:rPr>
              <a:t> tôi </a:t>
            </a:r>
            <a:r>
              <a:rPr lang="x-none" sz="2800" b="1" i="1" dirty="0">
                <a:solidFill>
                  <a:srgbClr val="7030A0"/>
                </a:solidFill>
                <a:latin typeface="Times New Roman" panose="02020603050405020304" pitchFamily="18" charset="0"/>
                <a:cs typeface="Times New Roman" panose="02020603050405020304" pitchFamily="18" charset="0"/>
              </a:rPr>
              <a:t>rung rinh</a:t>
            </a:r>
            <a:r>
              <a:rPr lang="x-none" sz="2800" i="1" dirty="0">
                <a:solidFill>
                  <a:prstClr val="black"/>
                </a:solidFill>
                <a:latin typeface="Times New Roman" panose="02020603050405020304" pitchFamily="18" charset="0"/>
                <a:cs typeface="Times New Roman" panose="02020603050405020304" pitchFamily="18" charset="0"/>
              </a:rPr>
              <a:t> một màu nâu </a:t>
            </a:r>
            <a:r>
              <a:rPr lang="x-none" sz="2800" b="1" i="1" dirty="0">
                <a:solidFill>
                  <a:srgbClr val="7030A0"/>
                </a:solidFill>
                <a:latin typeface="Times New Roman" panose="02020603050405020304" pitchFamily="18" charset="0"/>
                <a:cs typeface="Times New Roman" panose="02020603050405020304" pitchFamily="18" charset="0"/>
              </a:rPr>
              <a:t>bóng mỡ</a:t>
            </a:r>
            <a:r>
              <a:rPr lang="x-none" sz="2800" i="1" dirty="0">
                <a:solidFill>
                  <a:prstClr val="black"/>
                </a:solidFill>
                <a:latin typeface="Times New Roman" panose="02020603050405020304" pitchFamily="18" charset="0"/>
                <a:cs typeface="Times New Roman" panose="02020603050405020304" pitchFamily="18" charset="0"/>
              </a:rPr>
              <a:t> soi gương được và rất </a:t>
            </a:r>
            <a:r>
              <a:rPr lang="x-none" sz="2800" b="1" i="1" dirty="0">
                <a:solidFill>
                  <a:srgbClr val="7030A0"/>
                </a:solidFill>
                <a:latin typeface="Times New Roman" panose="02020603050405020304" pitchFamily="18" charset="0"/>
                <a:cs typeface="Times New Roman" panose="02020603050405020304" pitchFamily="18" charset="0"/>
              </a:rPr>
              <a:t>ưa nhìn</a:t>
            </a:r>
            <a:r>
              <a:rPr lang="x-none" sz="2800" i="1" dirty="0">
                <a:solidFill>
                  <a:prstClr val="black"/>
                </a:solidFill>
                <a:latin typeface="Times New Roman" panose="02020603050405020304" pitchFamily="18" charset="0"/>
                <a:cs typeface="Times New Roman" panose="02020603050405020304" pitchFamily="18" charset="0"/>
              </a:rPr>
              <a:t>.”</a:t>
            </a:r>
            <a:endParaRPr lang="x-none" sz="2800" i="1" dirty="0">
              <a:solidFill>
                <a:prstClr val="black"/>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gridCol w="1474716"/>
                <a:gridCol w="2075622"/>
              </a:tblGrid>
              <a:tr h="599535">
                <a:tc row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đơn</a:t>
                      </a:r>
                      <a:endParaRPr lang="x-none"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phức</a:t>
                      </a:r>
                      <a:endParaRPr lang="x-none"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cPr/>
                </a:tc>
              </a:tr>
              <a:tr h="602901">
                <a:tc vMerge="1">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ghép</a:t>
                      </a:r>
                      <a:endParaRPr lang="x-none" sz="2800" b="1"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láy</a:t>
                      </a:r>
                      <a:endParaRPr lang="x-none" sz="2800" b="1"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r h="2353088">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r>
            </a:tbl>
          </a:graphicData>
        </a:graphic>
      </p:graphicFrame>
      <p:sp>
        <p:nvSpPr>
          <p:cNvPr id="20" name="TextBox 19"/>
          <p:cNvSpPr txBox="1"/>
          <p:nvPr/>
        </p:nvSpPr>
        <p:spPr>
          <a:xfrm>
            <a:off x="7345563" y="2641999"/>
            <a:ext cx="693118" cy="661207"/>
          </a:xfrm>
          <a:prstGeom prst="rect">
            <a:avLst/>
          </a:prstGeom>
          <a:noFill/>
        </p:spPr>
        <p:txBody>
          <a:bodyPr wrap="square" rtlCol="0">
            <a:spAutoFit/>
          </a:bodyPr>
          <a:lstStyle/>
          <a:p>
            <a:pPr algn="just">
              <a:lnSpc>
                <a:spcPct val="150000"/>
              </a:lnSpc>
            </a:pPr>
            <a:r>
              <a:rPr lang="x-none" sz="2800" dirty="0">
                <a:solidFill>
                  <a:prstClr val="black"/>
                </a:solidFill>
                <a:latin typeface="Times New Roman" panose="02020603050405020304" pitchFamily="18" charset="0"/>
                <a:cs typeface="Times New Roman" panose="02020603050405020304" pitchFamily="18" charset="0"/>
              </a:rPr>
              <a:t>tôi</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139571" y="3159515"/>
            <a:ext cx="1105101" cy="661207"/>
          </a:xfrm>
          <a:prstGeom prst="rect">
            <a:avLst/>
          </a:prstGeom>
          <a:noFill/>
        </p:spPr>
        <p:txBody>
          <a:bodyPr wrap="square" rtlCol="0">
            <a:spAutoFit/>
          </a:bodyPr>
          <a:lstStyle/>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r>
              <a:rPr lang="x-none" sz="2800">
                <a:solidFill>
                  <a:prstClr val="black"/>
                </a:solidFill>
                <a:latin typeface="Times New Roman" panose="02020603050405020304" pitchFamily="18" charset="0"/>
                <a:cs typeface="Times New Roman" panose="02020603050405020304" pitchFamily="18" charset="0"/>
              </a:rPr>
              <a:t>nghe</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139571" y="3695796"/>
            <a:ext cx="1105101" cy="661207"/>
          </a:xfrm>
          <a:prstGeom prst="rect">
            <a:avLst/>
          </a:prstGeom>
          <a:noFill/>
        </p:spPr>
        <p:txBody>
          <a:bodyPr wrap="square" rtlCol="0">
            <a:spAutoFit/>
          </a:bodyPr>
          <a:lstStyle/>
          <a:p>
            <a:pPr algn="just">
              <a:lnSpc>
                <a:spcPct val="150000"/>
              </a:lnSpc>
            </a:pPr>
            <a:r>
              <a:rPr lang="x-none" sz="2800" dirty="0">
                <a:solidFill>
                  <a:prstClr val="black"/>
                </a:solidFill>
                <a:latin typeface="Times New Roman" panose="02020603050405020304" pitchFamily="18" charset="0"/>
                <a:cs typeface="Times New Roman" panose="02020603050405020304" pitchFamily="18" charset="0"/>
              </a:rPr>
              <a:t>người</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solidFill>
                  <a:prstClr val="black"/>
                </a:solidFill>
                <a:latin typeface="Times New Roman" panose="02020603050405020304" pitchFamily="18" charset="0"/>
                <a:cs typeface="Times New Roman" panose="02020603050405020304" pitchFamily="18" charset="0"/>
              </a:rPr>
              <a:t>b</a:t>
            </a:r>
            <a:r>
              <a:rPr lang="x-none" sz="2800" dirty="0">
                <a:solidFill>
                  <a:prstClr val="black"/>
                </a:solidFill>
                <a:latin typeface="Times New Roman" panose="02020603050405020304" pitchFamily="18" charset="0"/>
                <a:cs typeface="Times New Roman" panose="02020603050405020304" pitchFamily="18" charset="0"/>
              </a:rPr>
              <a:t>óng mỡ</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solidFill>
                  <a:prstClr val="black"/>
                </a:solidFill>
                <a:latin typeface="Times New Roman" panose="02020603050405020304" pitchFamily="18" charset="0"/>
                <a:cs typeface="Times New Roman" panose="02020603050405020304" pitchFamily="18" charset="0"/>
              </a:rPr>
              <a:t>ưa nhìn</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solidFill>
                  <a:prstClr val="black"/>
                </a:solidFill>
                <a:latin typeface="Times New Roman" panose="02020603050405020304" pitchFamily="18" charset="0"/>
                <a:cs typeface="Times New Roman" panose="02020603050405020304" pitchFamily="18" charset="0"/>
              </a:rPr>
              <a:t>hủn hoẳn</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solidFill>
                  <a:prstClr val="black"/>
                </a:solidFill>
                <a:latin typeface="Times New Roman" panose="02020603050405020304" pitchFamily="18" charset="0"/>
                <a:cs typeface="Times New Roman" panose="02020603050405020304" pitchFamily="18" charset="0"/>
              </a:rPr>
              <a:t>phành phạch</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solidFill>
                  <a:prstClr val="black"/>
                </a:solidFill>
                <a:latin typeface="Times New Roman" panose="02020603050405020304" pitchFamily="18" charset="0"/>
                <a:cs typeface="Times New Roman" panose="02020603050405020304" pitchFamily="18" charset="0"/>
              </a:rPr>
              <a:t>giòn giã</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solidFill>
                  <a:prstClr val="black"/>
                </a:solidFill>
                <a:latin typeface="Times New Roman" panose="02020603050405020304" pitchFamily="18" charset="0"/>
                <a:cs typeface="Times New Roman" panose="02020603050405020304" pitchFamily="18" charset="0"/>
              </a:rPr>
              <a:t>rung rinh</a:t>
            </a:r>
            <a:endParaRPr lang="x-none"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tags/tag1.xml><?xml version="1.0" encoding="utf-8"?>
<p:tagLst xmlns:p="http://schemas.openxmlformats.org/presentationml/2006/main">
  <p:tag name="INKNOELEADERBOARD" val="8863779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3618</Words>
  <Application>WPS Presentation</Application>
  <PresentationFormat>Widescreen</PresentationFormat>
  <Paragraphs>280</Paragraphs>
  <Slides>23</Slides>
  <Notes>12</Notes>
  <HiddenSlides>0</HiddenSlides>
  <MMClips>0</MMClips>
  <ScaleCrop>false</ScaleCrop>
  <HeadingPairs>
    <vt:vector size="6" baseType="variant">
      <vt:variant>
        <vt:lpstr>已用的字体</vt:lpstr>
      </vt:variant>
      <vt:variant>
        <vt:i4>19</vt:i4>
      </vt:variant>
      <vt:variant>
        <vt:lpstr>主题</vt:lpstr>
      </vt:variant>
      <vt:variant>
        <vt:i4>14</vt:i4>
      </vt:variant>
      <vt:variant>
        <vt:lpstr>幻灯片标题</vt:lpstr>
      </vt:variant>
      <vt:variant>
        <vt:i4>23</vt:i4>
      </vt:variant>
    </vt:vector>
  </HeadingPairs>
  <TitlesOfParts>
    <vt:vector size="56" baseType="lpstr">
      <vt:lpstr>Arial</vt:lpstr>
      <vt:lpstr>SimSun</vt:lpstr>
      <vt:lpstr>Wingdings</vt:lpstr>
      <vt:lpstr>Times New Roman</vt:lpstr>
      <vt:lpstr>Calibri</vt:lpstr>
      <vt:lpstr>Webdings</vt:lpstr>
      <vt:lpstr>Calibri</vt:lpstr>
      <vt:lpstr>Times New Roman</vt:lpstr>
      <vt:lpstr>Microsoft YaHei</vt:lpstr>
      <vt:lpstr>Arial Unicode MS</vt:lpstr>
      <vt:lpstr>Calibri Light</vt:lpstr>
      <vt:lpstr>方正姚体</vt:lpstr>
      <vt:lpstr>Helvetica</vt:lpstr>
      <vt:lpstr>#9Slide03 Arima Madurai Bold</vt:lpstr>
      <vt:lpstr>等线 Light</vt:lpstr>
      <vt:lpstr>Calibri Light</vt:lpstr>
      <vt:lpstr>MS Mincho</vt:lpstr>
      <vt:lpstr>Segoe Print</vt:lpstr>
      <vt:lpstr>等线</vt:lpstr>
      <vt:lpstr>Office Theme</vt:lpstr>
      <vt:lpstr>千图网拥有20W+精美PPT模板 更多PPT模板下载至：www.58pic.com/office/ppt​​</vt:lpstr>
      <vt:lpstr>1_千图网拥有20W+精美PPT模板 更多PPT模板下载至：www.58pic.com/office/ppt​​</vt:lpstr>
      <vt:lpstr>2_千图网拥有20W+精美PPT模板 更多PPT模板下载至：www.58pic.com/office/ppt​​</vt:lpstr>
      <vt:lpstr>3_千图网拥有20W+精美PPT模板 更多PPT模板下载至：www.58pic.com/office/ppt​​</vt:lpstr>
      <vt:lpstr>4_千图网拥有20W+精美PPT模板 更多PPT模板下载至：www.58pic.com/office/ppt​​</vt:lpstr>
      <vt:lpstr>5_千图网拥有20W+精美PPT模板 更多PPT模板下载至：www.58pic.com/office/ppt​​</vt:lpstr>
      <vt:lpstr>6_千图网拥有20W+精美PPT模板 更多PPT模板下载至：www.58pic.com/office/ppt​​</vt:lpstr>
      <vt:lpstr>7_千图网拥有20W+精美PPT模板 更多PPT模板下载至：www.58pic.com/office/ppt​​</vt:lpstr>
      <vt:lpstr>1_Office Theme</vt:lpstr>
      <vt:lpstr>2_Office Theme</vt:lpstr>
      <vt:lpstr>3_Office Theme</vt:lpstr>
      <vt:lpstr>4_Office Theme</vt:lpstr>
      <vt:lpstr>8_千图网拥有20W+精美PPT模板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5 trang 20</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HBC</dc:creator>
  <cp:lastModifiedBy>hiệu phạm</cp:lastModifiedBy>
  <cp:revision>49</cp:revision>
  <dcterms:created xsi:type="dcterms:W3CDTF">2021-09-02T14:01:00Z</dcterms:created>
  <dcterms:modified xsi:type="dcterms:W3CDTF">2025-10-24T10:09:31Z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5A2D8CC3FE3B4685B828570E5B2EB57B_12</vt:lpwstr>
  </property>
  <property fmtid="{D5CDD505-2E9C-101B-9397-08002B2CF9AE}" pid="3" name="KSOProductBuildVer">
    <vt:lpwstr>1033-12.2.0.23131</vt:lpwstr>
  </property>
</Properties>
</file>